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6" r:id="rId10"/>
    <p:sldId id="267" r:id="rId11"/>
    <p:sldId id="271" r:id="rId12"/>
    <p:sldId id="273" r:id="rId13"/>
    <p:sldId id="272" r:id="rId14"/>
    <p:sldId id="270" r:id="rId15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A0C28C-1C30-7102-6FA5-CA020C94AA8A}" v="178" dt="2020-02-12T11:36:38.1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85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D4C15D33-9CE9-4BA9-90BC-FFE5BCE7FF87}" type="datetimeFigureOut">
              <a:rPr lang="hr-HR" smtClean="0"/>
              <a:t>31.3.2021.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D4E49C5D-2C31-4F37-8F34-EB71C28E12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63291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5D33-9CE9-4BA9-90BC-FFE5BCE7FF87}" type="datetimeFigureOut">
              <a:rPr lang="hr-HR" smtClean="0"/>
              <a:t>31.3.2021.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49C5D-2C31-4F37-8F34-EB71C28E12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89224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5D33-9CE9-4BA9-90BC-FFE5BCE7FF87}" type="datetimeFigureOut">
              <a:rPr lang="hr-HR" smtClean="0"/>
              <a:t>31.3.2021.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49C5D-2C31-4F37-8F34-EB71C28E12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72713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5D33-9CE9-4BA9-90BC-FFE5BCE7FF87}" type="datetimeFigureOut">
              <a:rPr lang="hr-HR" smtClean="0"/>
              <a:t>31.3.2021.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49C5D-2C31-4F37-8F34-EB71C28E1228}" type="slidenum">
              <a:rPr lang="hr-HR" smtClean="0"/>
              <a:t>‹#›</a:t>
            </a:fld>
            <a:endParaRPr lang="hr-HR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57852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5D33-9CE9-4BA9-90BC-FFE5BCE7FF87}" type="datetimeFigureOut">
              <a:rPr lang="hr-HR" smtClean="0"/>
              <a:t>31.3.2021.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49C5D-2C31-4F37-8F34-EB71C28E12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2049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5D33-9CE9-4BA9-90BC-FFE5BCE7FF87}" type="datetimeFigureOut">
              <a:rPr lang="hr-HR" smtClean="0"/>
              <a:t>31.3.2021.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49C5D-2C31-4F37-8F34-EB71C28E12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965025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5D33-9CE9-4BA9-90BC-FFE5BCE7FF87}" type="datetimeFigureOut">
              <a:rPr lang="hr-HR" smtClean="0"/>
              <a:t>31.3.2021.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49C5D-2C31-4F37-8F34-EB71C28E12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53336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5D33-9CE9-4BA9-90BC-FFE5BCE7FF87}" type="datetimeFigureOut">
              <a:rPr lang="hr-HR" smtClean="0"/>
              <a:t>31.3.2021.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49C5D-2C31-4F37-8F34-EB71C28E12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2613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5D33-9CE9-4BA9-90BC-FFE5BCE7FF87}" type="datetimeFigureOut">
              <a:rPr lang="hr-HR" smtClean="0"/>
              <a:t>31.3.2021.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49C5D-2C31-4F37-8F34-EB71C28E12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11085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D4C15D33-9CE9-4BA9-90BC-FFE5BCE7FF87}" type="datetimeFigureOut">
              <a:rPr lang="hr-HR" smtClean="0"/>
              <a:t>31.3.2021.</a:t>
            </a:fld>
            <a:endParaRPr lang="hr-HR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D4E49C5D-2C31-4F37-8F34-EB71C28E12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12904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5D33-9CE9-4BA9-90BC-FFE5BCE7FF87}" type="datetimeFigureOut">
              <a:rPr lang="hr-HR" smtClean="0"/>
              <a:t>31.3.2021.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49C5D-2C31-4F37-8F34-EB71C28E12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1849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5D33-9CE9-4BA9-90BC-FFE5BCE7FF87}" type="datetimeFigureOut">
              <a:rPr lang="hr-HR" smtClean="0"/>
              <a:t>31.3.2021.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49C5D-2C31-4F37-8F34-EB71C28E12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67603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5D33-9CE9-4BA9-90BC-FFE5BCE7FF87}" type="datetimeFigureOut">
              <a:rPr lang="hr-HR" smtClean="0"/>
              <a:t>31.3.2021.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49C5D-2C31-4F37-8F34-EB71C28E12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10744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5D33-9CE9-4BA9-90BC-FFE5BCE7FF87}" type="datetimeFigureOut">
              <a:rPr lang="hr-HR" smtClean="0"/>
              <a:t>31.3.2021.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49C5D-2C31-4F37-8F34-EB71C28E12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68065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5D33-9CE9-4BA9-90BC-FFE5BCE7FF87}" type="datetimeFigureOut">
              <a:rPr lang="hr-HR" smtClean="0"/>
              <a:t>31.3.2021.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49C5D-2C31-4F37-8F34-EB71C28E12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58120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5D33-9CE9-4BA9-90BC-FFE5BCE7FF87}" type="datetimeFigureOut">
              <a:rPr lang="hr-HR" smtClean="0"/>
              <a:t>31.3.2021.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49C5D-2C31-4F37-8F34-EB71C28E12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62544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5D33-9CE9-4BA9-90BC-FFE5BCE7FF87}" type="datetimeFigureOut">
              <a:rPr lang="hr-HR" smtClean="0"/>
              <a:t>31.3.2021.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49C5D-2C31-4F37-8F34-EB71C28E12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62743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15D33-9CE9-4BA9-90BC-FFE5BCE7FF87}" type="datetimeFigureOut">
              <a:rPr lang="hr-HR" smtClean="0"/>
              <a:t>31.3.2021.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49C5D-2C31-4F37-8F34-EB71C28E12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009821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EJp3yjcL3U" TargetMode="External"/><Relationship Id="rId2" Type="http://schemas.openxmlformats.org/officeDocument/2006/relationships/hyperlink" Target="https://www.youtube.com/watch?v=nPja7T9xGxk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tonija-horvatek.from.hr/" TargetMode="External"/><Relationship Id="rId2" Type="http://schemas.openxmlformats.org/officeDocument/2006/relationships/hyperlink" Target="http://www.friv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1.wdp"/><Relationship Id="rId7" Type="http://schemas.openxmlformats.org/officeDocument/2006/relationships/image" Target="../media/image1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2.wdp"/><Relationship Id="rId10" Type="http://schemas.microsoft.com/office/2007/relationships/hdphoto" Target="../media/hdphoto3.wdp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9912" y="1412776"/>
            <a:ext cx="5147404" cy="1828090"/>
          </a:xfrm>
        </p:spPr>
        <p:txBody>
          <a:bodyPr>
            <a:noAutofit/>
          </a:bodyPr>
          <a:lstStyle/>
          <a:p>
            <a:r>
              <a:rPr lang="hr-HR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Sigurnost na </a:t>
            </a:r>
            <a:r>
              <a:rPr lang="hr-HR" sz="6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internetu</a:t>
            </a:r>
            <a:endParaRPr lang="hr-HR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4008" y="5806902"/>
            <a:ext cx="5544616" cy="1051098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hr-HR" sz="3600" b="1" dirty="0">
                <a:solidFill>
                  <a:schemeClr val="bg2">
                    <a:lumMod val="50000"/>
                  </a:schemeClr>
                </a:solidFill>
              </a:rPr>
              <a:t>Klara </a:t>
            </a:r>
            <a:r>
              <a:rPr lang="hr-HR" sz="3600" b="1" dirty="0" err="1">
                <a:solidFill>
                  <a:schemeClr val="bg2">
                    <a:lumMod val="50000"/>
                  </a:schemeClr>
                </a:solidFill>
              </a:rPr>
              <a:t>oberan</a:t>
            </a:r>
            <a:r>
              <a:rPr lang="hr-HR" sz="3600" b="1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hr-HR" sz="3600" b="1" dirty="0" err="1">
                <a:solidFill>
                  <a:schemeClr val="bg2">
                    <a:lumMod val="50000"/>
                  </a:schemeClr>
                </a:solidFill>
              </a:rPr>
              <a:t>Mia</a:t>
            </a:r>
            <a:r>
              <a:rPr lang="hr-HR" sz="36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r-HR" sz="3600" b="1" dirty="0" err="1">
                <a:solidFill>
                  <a:schemeClr val="bg2">
                    <a:lumMod val="50000"/>
                  </a:schemeClr>
                </a:solidFill>
              </a:rPr>
              <a:t>periškić</a:t>
            </a:r>
            <a:endParaRPr lang="hr-HR" sz="3600" b="1" dirty="0">
              <a:solidFill>
                <a:schemeClr val="bg2">
                  <a:lumMod val="50000"/>
                </a:schemeClr>
              </a:solidFill>
            </a:endParaRPr>
          </a:p>
          <a:p>
            <a:pPr algn="l"/>
            <a:r>
              <a:rPr lang="hr-HR" sz="3600" b="1" dirty="0">
                <a:solidFill>
                  <a:schemeClr val="bg2">
                    <a:lumMod val="50000"/>
                  </a:schemeClr>
                </a:solidFill>
              </a:rPr>
              <a:t>                                            8.a</a:t>
            </a:r>
          </a:p>
          <a:p>
            <a:pPr algn="l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114465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5" y="637265"/>
            <a:ext cx="7632847" cy="1202485"/>
          </a:xfrm>
        </p:spPr>
        <p:txBody>
          <a:bodyPr>
            <a:normAutofit/>
          </a:bodyPr>
          <a:lstStyle/>
          <a:p>
            <a:r>
              <a:rPr lang="hr-HR" sz="4000" b="1" dirty="0">
                <a:solidFill>
                  <a:schemeClr val="bg2">
                    <a:lumMod val="50000"/>
                  </a:schemeClr>
                </a:solidFill>
              </a:rPr>
              <a:t>Štetan sadržaj društvenih mreža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58" y="1938964"/>
            <a:ext cx="7429499" cy="354171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dirty="0">
                <a:solidFill>
                  <a:schemeClr val="bg2">
                    <a:lumMod val="50000"/>
                  </a:schemeClr>
                </a:solidFill>
              </a:rPr>
              <a:t>Davanje osobnih podataka (ime, prezime, adresa, telefon,…)</a:t>
            </a:r>
          </a:p>
          <a:p>
            <a:r>
              <a:rPr lang="hr-HR" dirty="0">
                <a:solidFill>
                  <a:schemeClr val="bg2">
                    <a:lumMod val="50000"/>
                  </a:schemeClr>
                </a:solidFill>
              </a:rPr>
              <a:t>Izlaganje neprimjerenih fotografija</a:t>
            </a:r>
          </a:p>
          <a:p>
            <a:endParaRPr lang="hr-HR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068960"/>
            <a:ext cx="3888432" cy="36341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6971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Savjeti: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45832" y="1916832"/>
            <a:ext cx="7429499" cy="354171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dirty="0">
                <a:solidFill>
                  <a:schemeClr val="bg2">
                    <a:lumMod val="50000"/>
                  </a:schemeClr>
                </a:solidFill>
              </a:rPr>
              <a:t>ako se želite registrirati na bilo koju stranicu, igricu ili društvenu mrežu na internetu, OBAVEZNO obavijestite roditelje o toj namjeri, inače postajete lak plijen prevarantima (Internet predatorima)</a:t>
            </a:r>
          </a:p>
          <a:p>
            <a:r>
              <a:rPr lang="hr-HR" dirty="0">
                <a:solidFill>
                  <a:schemeClr val="bg2">
                    <a:lumMod val="50000"/>
                  </a:schemeClr>
                </a:solidFill>
              </a:rPr>
              <a:t>znajte da je na internetu, Viberu, WhatsApp-u i sl. sve javno, nakon samo nekoliko klikova</a:t>
            </a:r>
          </a:p>
          <a:p>
            <a:r>
              <a:rPr lang="hr-HR" dirty="0">
                <a:solidFill>
                  <a:schemeClr val="bg2">
                    <a:lumMod val="50000"/>
                  </a:schemeClr>
                </a:solidFill>
              </a:rPr>
              <a:t>RAZMISLI PRIJE NEGO KLIKNEŠ!</a:t>
            </a:r>
          </a:p>
        </p:txBody>
      </p:sp>
    </p:spTree>
    <p:extLst>
      <p:ext uri="{BB962C8B-B14F-4D97-AF65-F5344CB8AC3E}">
        <p14:creationId xmlns:p14="http://schemas.microsoft.com/office/powerpoint/2010/main" val="3096483604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4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savjeta za Sigurnost na Internetu: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56059" y="1844824"/>
            <a:ext cx="7892405" cy="4320480"/>
          </a:xfrm>
        </p:spPr>
        <p:txBody>
          <a:bodyPr>
            <a:normAutofit fontScale="92500"/>
          </a:bodyPr>
          <a:lstStyle/>
          <a:p>
            <a:pPr lvl="0"/>
            <a:r>
              <a:rPr lang="hr-HR" sz="3000" dirty="0">
                <a:solidFill>
                  <a:schemeClr val="bg2">
                    <a:lumMod val="50000"/>
                  </a:schemeClr>
                </a:solidFill>
              </a:rPr>
              <a:t>ne ostavljaj osobne podatke(ime, prezime, broj telefona)</a:t>
            </a:r>
          </a:p>
          <a:p>
            <a:pPr lvl="0"/>
            <a:r>
              <a:rPr lang="hr-HR" sz="3000" dirty="0">
                <a:solidFill>
                  <a:schemeClr val="bg2">
                    <a:lumMod val="50000"/>
                  </a:schemeClr>
                </a:solidFill>
              </a:rPr>
              <a:t>ne objavljuj privatne slike kako bi ih mogli svi vidjeti</a:t>
            </a:r>
          </a:p>
          <a:p>
            <a:pPr lvl="0"/>
            <a:r>
              <a:rPr lang="hr-HR" sz="3000" dirty="0">
                <a:solidFill>
                  <a:schemeClr val="bg2">
                    <a:lumMod val="50000"/>
                  </a:schemeClr>
                </a:solidFill>
              </a:rPr>
              <a:t>nemoj se registrirati bez znanja roditelja</a:t>
            </a:r>
          </a:p>
          <a:p>
            <a:pPr lvl="0"/>
            <a:r>
              <a:rPr lang="hr-HR" sz="3000" dirty="0">
                <a:solidFill>
                  <a:schemeClr val="bg2">
                    <a:lumMod val="50000"/>
                  </a:schemeClr>
                </a:solidFill>
              </a:rPr>
              <a:t>nemoj šutjeti ako te tko uznemirava dulje vremena</a:t>
            </a:r>
          </a:p>
          <a:p>
            <a:pPr lvl="0"/>
            <a:r>
              <a:rPr lang="hr-HR" sz="3000" dirty="0">
                <a:solidFill>
                  <a:schemeClr val="bg2">
                    <a:lumMod val="50000"/>
                  </a:schemeClr>
                </a:solidFill>
              </a:rPr>
              <a:t>nemoj prihvaćati zahtjeve za prijateljstvom nepoznatih ljudi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41562492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Kratki </a:t>
            </a:r>
            <a:r>
              <a:rPr lang="hr-HR" sz="40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videi</a:t>
            </a:r>
            <a:r>
              <a:rPr lang="hr-HR" sz="4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opasnostima na internetu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11561" y="2097088"/>
            <a:ext cx="7987116" cy="3603812"/>
          </a:xfrm>
        </p:spPr>
        <p:txBody>
          <a:bodyPr>
            <a:normAutofit/>
          </a:bodyPr>
          <a:lstStyle/>
          <a:p>
            <a:r>
              <a:rPr lang="hr-H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https://www.youtube.com/watch?v=nPja7T9xGxk</a:t>
            </a:r>
            <a:endParaRPr lang="hr-H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r-H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https://www.youtube.com/watch?v=bEJp3yjcL3U</a:t>
            </a:r>
            <a:endParaRPr lang="hr-H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5492652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40152" y="0"/>
            <a:ext cx="5147404" cy="1828090"/>
          </a:xfrm>
        </p:spPr>
        <p:txBody>
          <a:bodyPr>
            <a:noAutofit/>
          </a:bodyPr>
          <a:lstStyle/>
          <a:p>
            <a:r>
              <a:rPr lang="hr-HR" sz="8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Kraj!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44438" y="5805264"/>
            <a:ext cx="4631575" cy="936104"/>
          </a:xfrm>
        </p:spPr>
        <p:txBody>
          <a:bodyPr>
            <a:normAutofit/>
          </a:bodyPr>
          <a:lstStyle/>
          <a:p>
            <a:r>
              <a:rPr lang="hr-HR" sz="3600" b="1" dirty="0">
                <a:solidFill>
                  <a:schemeClr val="bg2">
                    <a:lumMod val="50000"/>
                  </a:schemeClr>
                </a:solidFill>
              </a:rPr>
              <a:t>Vaša pitanja…?</a:t>
            </a:r>
          </a:p>
        </p:txBody>
      </p:sp>
    </p:spTree>
    <p:extLst>
      <p:ext uri="{BB962C8B-B14F-4D97-AF65-F5344CB8AC3E}">
        <p14:creationId xmlns:p14="http://schemas.microsoft.com/office/powerpoint/2010/main" val="27209894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Što  je Internet?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0" y="2019012"/>
            <a:ext cx="7429499" cy="3541714"/>
          </a:xfrm>
        </p:spPr>
        <p:txBody>
          <a:bodyPr>
            <a:normAutofit/>
          </a:bodyPr>
          <a:lstStyle/>
          <a:p>
            <a:r>
              <a:rPr lang="hr-HR" sz="2800" dirty="0">
                <a:solidFill>
                  <a:schemeClr val="bg2">
                    <a:lumMod val="50000"/>
                  </a:schemeClr>
                </a:solidFill>
              </a:rPr>
              <a:t>Internet je mreža koja povezuje računala na cijelom svijetu i koristi se za razmjenu informacija.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068960"/>
            <a:ext cx="5532107" cy="3319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019479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Što je web stranica?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59" y="1988840"/>
            <a:ext cx="7429499" cy="3541714"/>
          </a:xfrm>
        </p:spPr>
        <p:txBody>
          <a:bodyPr>
            <a:normAutofit/>
          </a:bodyPr>
          <a:lstStyle/>
          <a:p>
            <a:r>
              <a:rPr lang="hr-HR" sz="2800" dirty="0">
                <a:solidFill>
                  <a:schemeClr val="bg2">
                    <a:lumMod val="50000"/>
                  </a:schemeClr>
                </a:solidFill>
              </a:rPr>
              <a:t>Web stranica je mjesto na internetu koje je jedinstveno po svojem URL-u.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2976"/>
            <a:ext cx="9144000" cy="2991902"/>
          </a:xfrm>
          <a:prstGeom prst="rect">
            <a:avLst/>
          </a:prstGeom>
        </p:spPr>
      </p:pic>
      <p:sp>
        <p:nvSpPr>
          <p:cNvPr id="7" name="Elipsa 6"/>
          <p:cNvSpPr/>
          <p:nvPr/>
        </p:nvSpPr>
        <p:spPr>
          <a:xfrm>
            <a:off x="1835696" y="3467410"/>
            <a:ext cx="1296144" cy="47230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250456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Kakve sadržaje imamo na internetu?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0" y="2097088"/>
            <a:ext cx="7820396" cy="4104455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>
              <a:spcBef>
                <a:spcPts val="600"/>
              </a:spcBef>
            </a:pPr>
            <a:r>
              <a:rPr lang="hr-HR" sz="3200" dirty="0">
                <a:solidFill>
                  <a:schemeClr val="bg2">
                    <a:lumMod val="50000"/>
                  </a:schemeClr>
                </a:solidFill>
              </a:rPr>
              <a:t>Zabavni sadržaji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r-HR" sz="32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http://www.friv.com/</a:t>
            </a:r>
            <a:endParaRPr lang="hr-HR" sz="32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600"/>
              </a:spcBef>
            </a:pPr>
            <a:r>
              <a:rPr lang="hr-HR" sz="3200" dirty="0">
                <a:solidFill>
                  <a:schemeClr val="bg2">
                    <a:lumMod val="50000"/>
                  </a:schemeClr>
                </a:solidFill>
              </a:rPr>
              <a:t>Informativni (edukativni) sadržaji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r-H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http://www.antonija-horvatek.from.hr/</a:t>
            </a:r>
            <a:endParaRPr lang="hr-H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600"/>
              </a:spcBef>
            </a:pPr>
            <a:r>
              <a:rPr lang="hr-HR" sz="3200" dirty="0">
                <a:solidFill>
                  <a:schemeClr val="bg2">
                    <a:lumMod val="50000"/>
                  </a:schemeClr>
                </a:solidFill>
              </a:rPr>
              <a:t>Društvene mreže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r-H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https://www.youtube.com/</a:t>
            </a:r>
            <a:endParaRPr lang="hr-HR" sz="32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600"/>
              </a:spcBef>
            </a:pP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hr-HR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svakom se od navedenih sadržaja često mogu pronaći i štetni sadržaji !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821178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205613"/>
            <a:ext cx="7429499" cy="1478570"/>
          </a:xfrm>
        </p:spPr>
        <p:txBody>
          <a:bodyPr>
            <a:normAutofit/>
          </a:bodyPr>
          <a:lstStyle/>
          <a:p>
            <a:r>
              <a:rPr lang="hr-HR" sz="4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Zabavni sadržaji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2" name="Picture 4" descr="http://1.bp.blogspot.com/-rNE2OAsfMdU/UMXv93-xUuI/AAAAAAAAA74/cF1nI77E3bE/s1600/friv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415" y="1165506"/>
            <a:ext cx="3163238" cy="2380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4" name="Picture 6" descr="http://www.hdwallpapers.in/walls/fifa_15_game-wid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100" y="3949055"/>
            <a:ext cx="3851920" cy="2407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6" name="Picture 8" descr="http://static4.gamespot.com/uploads/original/536/5360430/2656447-xboxone-boxart-1080x1080-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56048"/>
            <a:ext cx="2664296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116017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398517"/>
            <a:ext cx="7429499" cy="1478570"/>
          </a:xfrm>
        </p:spPr>
        <p:txBody>
          <a:bodyPr>
            <a:normAutofit/>
          </a:bodyPr>
          <a:lstStyle/>
          <a:p>
            <a:r>
              <a:rPr lang="hr-HR" sz="4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Štetan zabavni sadržaj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58" y="1604480"/>
            <a:ext cx="7429499" cy="3541714"/>
          </a:xfrm>
        </p:spPr>
        <p:txBody>
          <a:bodyPr/>
          <a:lstStyle/>
          <a:p>
            <a:r>
              <a:rPr lang="hr-HR" dirty="0">
                <a:solidFill>
                  <a:schemeClr val="bg2">
                    <a:lumMod val="50000"/>
                  </a:schemeClr>
                </a:solidFill>
              </a:rPr>
              <a:t>Na nekim web stranicama koje su zabavnog sadržaja mogu se naći štetni sadržaji, pogotovo na onima koje nisu legalne (koje su protuzakonite), a to su često one sa filmovima(npr. </a:t>
            </a:r>
            <a:r>
              <a:rPr lang="hr-HR" dirty="0" err="1">
                <a:solidFill>
                  <a:schemeClr val="bg2">
                    <a:lumMod val="50000"/>
                  </a:schemeClr>
                </a:solidFill>
              </a:rPr>
              <a:t>Gledalica</a:t>
            </a:r>
            <a:r>
              <a:rPr lang="hr-HR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hr-HR" dirty="0" err="1">
                <a:solidFill>
                  <a:schemeClr val="bg2">
                    <a:lumMod val="50000"/>
                  </a:schemeClr>
                </a:solidFill>
              </a:rPr>
              <a:t>Filmovita</a:t>
            </a:r>
            <a:r>
              <a:rPr lang="hr-HR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hr-HR" dirty="0" err="1">
                <a:solidFill>
                  <a:schemeClr val="bg2">
                    <a:lumMod val="50000"/>
                  </a:schemeClr>
                </a:solidFill>
              </a:rPr>
              <a:t>Filmotopia</a:t>
            </a:r>
            <a:r>
              <a:rPr lang="hr-HR" dirty="0">
                <a:solidFill>
                  <a:schemeClr val="bg2">
                    <a:lumMod val="50000"/>
                  </a:schemeClr>
                </a:solidFill>
              </a:rPr>
              <a:t>…)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573016"/>
            <a:ext cx="4984227" cy="26642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29987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7429499" cy="1478570"/>
          </a:xfrm>
        </p:spPr>
        <p:txBody>
          <a:bodyPr>
            <a:normAutofit/>
          </a:bodyPr>
          <a:lstStyle/>
          <a:p>
            <a:r>
              <a:rPr lang="hr-HR" sz="4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Informativni (edukativni) sadržaji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0"/>
            <a:ext cx="5400600" cy="229703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293" y="3861048"/>
            <a:ext cx="4608512" cy="25968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413038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187" y="297353"/>
            <a:ext cx="7604372" cy="1478570"/>
          </a:xfrm>
        </p:spPr>
        <p:txBody>
          <a:bodyPr>
            <a:normAutofit/>
          </a:bodyPr>
          <a:lstStyle/>
          <a:p>
            <a:r>
              <a:rPr lang="hr-HR" sz="4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upitan informativni sadržaj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187" y="1484784"/>
            <a:ext cx="7429499" cy="354171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z="2800" dirty="0">
                <a:solidFill>
                  <a:schemeClr val="bg2">
                    <a:lumMod val="50000"/>
                  </a:schemeClr>
                </a:solidFill>
              </a:rPr>
              <a:t>Često na informativnim sadržajima imamo netočne, krive, tj. lažne informacije čije bi korištenje trebalo izbjegavati ako nismo sigurni da su točne.</a:t>
            </a:r>
          </a:p>
        </p:txBody>
      </p:sp>
      <p:pic>
        <p:nvPicPr>
          <p:cNvPr id="6148" name="Picture 4" descr="https://upload.wikimedia.org/wikipedia/hr/thumb/7/7e/Wikipedijauredi.jpg/380px-Wikipedijaured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84984"/>
            <a:ext cx="3905051" cy="31445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038161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30" y="411424"/>
            <a:ext cx="7429499" cy="1478570"/>
          </a:xfrm>
        </p:spPr>
        <p:txBody>
          <a:bodyPr>
            <a:normAutofit/>
          </a:bodyPr>
          <a:lstStyle/>
          <a:p>
            <a:r>
              <a:rPr lang="hr-HR" sz="4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Društvene mreže</a:t>
            </a:r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9" b="89918" l="0" r="100000">
                        <a14:foregroundMark x1="26265" y1="24619" x2="67305" y2="41501"/>
                        <a14:foregroundMark x1="23529" y1="43025" x2="76881" y2="62954"/>
                        <a14:foregroundMark x1="16689" y1="63423" x2="77839" y2="71278"/>
                        <a14:foregroundMark x1="23940" y1="75498" x2="87004" y2="76671"/>
                        <a14:foregroundMark x1="80575" y1="32122" x2="84268" y2="70457"/>
                        <a14:foregroundMark x1="68673" y1="27433" x2="94254" y2="36460"/>
                        <a14:foregroundMark x1="77839" y1="25088" x2="274" y2="51231"/>
                        <a14:foregroundMark x1="36252" y1="23447" x2="34473" y2="76319"/>
                        <a14:foregroundMark x1="51300" y1="22274" x2="50889" y2="62954"/>
                        <a14:foregroundMark x1="62380" y1="27433" x2="60055" y2="70457"/>
                        <a14:foregroundMark x1="68263" y1="48183" x2="61833" y2="59437"/>
                        <a14:foregroundMark x1="42271" y1="60258" x2="61833" y2="61782"/>
                        <a14:foregroundMark x1="15321" y1="49707" x2="14774" y2="70809"/>
                        <a14:foregroundMark x1="19836" y1="27784" x2="15321" y2="44666"/>
                        <a14:foregroundMark x1="26676" y1="25440" x2="67852" y2="24267"/>
                        <a14:foregroundMark x1="33516" y1="22274" x2="69220" y2="19930"/>
                        <a14:foregroundMark x1="22982" y1="24619" x2="31737" y2="19930"/>
                        <a14:foregroundMark x1="74692" y1="22743" x2="85636" y2="30598"/>
                        <a14:foregroundMark x1="69631" y1="34115" x2="68263" y2="297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917" y="1822532"/>
            <a:ext cx="2111844" cy="2466018"/>
          </a:xfrm>
        </p:spPr>
      </p:pic>
      <p:pic>
        <p:nvPicPr>
          <p:cNvPr id="9218" name="Picture 2" descr="http://static.dnaindia.com/sites/default/files/2015/05/03/333140-facbook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00" b="98400" l="2400" r="99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65" y="1988840"/>
            <a:ext cx="223224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cdn.business2community.com/wp-content/uploads/2015/07/Twitter-icon.pn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979177"/>
            <a:ext cx="2260183" cy="226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a2.mzstatic.com/us/r30/Purple69/v4/b8/5b/35/b85b35bc-ccd2-25f2-f8cb-1c6c79d77517/icon175x175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709" y="4533286"/>
            <a:ext cx="2044159" cy="204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s://lh5.ggpht.com/jWKeAZUzPtUqgZdcLDSa7vd3iwdan8QX4nlYlHBMkJHcxwr-uZU40vDmrMKczCmiCBRf=w30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288" y="4221088"/>
            <a:ext cx="2373351" cy="237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2" descr="http://www.skypeassets.com/i/common/images/icons/favicon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5" name="AutoShape 14" descr="http://www.skypeassets.com/i/common/images/icons/favicon.ic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6" name="AutoShape 16" descr="http://www.skypeassets.com/i/common/images/icons/favicon.ic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9234" name="Picture 18" descr="http://images.techtimes.com/data/images/full/25849/skype-log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67" b="975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779" y="4261089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616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ružnica">
  <a:themeElements>
    <a:clrScheme name="Kružnica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Kružnic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ružnica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Kružnica</Template>
  <TotalTime>187</TotalTime>
  <Words>290</Words>
  <Application>Microsoft Office PowerPoint</Application>
  <PresentationFormat>On-screen Show (4:3)</PresentationFormat>
  <Paragraphs>41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Kružnica</vt:lpstr>
      <vt:lpstr>Sigurnost na internetu</vt:lpstr>
      <vt:lpstr>Što  je Internet?</vt:lpstr>
      <vt:lpstr>Što je web stranica?</vt:lpstr>
      <vt:lpstr>Kakve sadržaje imamo na internetu?</vt:lpstr>
      <vt:lpstr>Zabavni sadržaji</vt:lpstr>
      <vt:lpstr>Štetan zabavni sadržaj</vt:lpstr>
      <vt:lpstr>Informativni (edukativni) sadržaji</vt:lpstr>
      <vt:lpstr>upitan informativni sadržaj</vt:lpstr>
      <vt:lpstr>Društvene mreže</vt:lpstr>
      <vt:lpstr>Štetan sadržaj društvenih mreža </vt:lpstr>
      <vt:lpstr>Savjeti:</vt:lpstr>
      <vt:lpstr>5 savjeta za Sigurnost na Internetu: </vt:lpstr>
      <vt:lpstr>Kratki videi o opasnostima na internetu</vt:lpstr>
      <vt:lpstr>Kraj!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Vjeko</dc:creator>
  <cp:lastModifiedBy>Windows korisnik</cp:lastModifiedBy>
  <cp:revision>38</cp:revision>
  <dcterms:created xsi:type="dcterms:W3CDTF">2016-01-30T08:41:01Z</dcterms:created>
  <dcterms:modified xsi:type="dcterms:W3CDTF">2021-03-31T08:06:20Z</dcterms:modified>
</cp:coreProperties>
</file>