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5"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14" d="100"/>
          <a:sy n="114" d="100"/>
        </p:scale>
        <p:origin x="47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FDF8CCC-BCF8-4BEB-AF73-8792618979B2}" type="doc">
      <dgm:prSet loTypeId="urn:microsoft.com/office/officeart/2005/8/layout/process4" loCatId="process" qsTypeId="urn:microsoft.com/office/officeart/2005/8/quickstyle/simple2" qsCatId="simple" csTypeId="urn:microsoft.com/office/officeart/2005/8/colors/colorful4" csCatId="colorful" phldr="1"/>
      <dgm:spPr/>
      <dgm:t>
        <a:bodyPr/>
        <a:lstStyle/>
        <a:p>
          <a:endParaRPr lang="en-US"/>
        </a:p>
      </dgm:t>
    </dgm:pt>
    <dgm:pt modelId="{90C66893-23B3-4163-BEAB-BF51612CEFDE}">
      <dgm:prSet/>
      <dgm:spPr/>
      <dgm:t>
        <a:bodyPr/>
        <a:lstStyle/>
        <a:p>
          <a:r>
            <a:rPr lang="hr-HR" dirty="0"/>
            <a:t>Za vrijeme Rimljana olimpijske igre gubile su svoju važnost pa su bile ukinute. Rimski car </a:t>
          </a:r>
          <a:r>
            <a:rPr lang="hr-HR" dirty="0" err="1"/>
            <a:t>Teodozije</a:t>
          </a:r>
          <a:r>
            <a:rPr lang="hr-HR" dirty="0"/>
            <a:t> ukinuo ih je 396.g. </a:t>
          </a:r>
          <a:endParaRPr lang="en-US" dirty="0"/>
        </a:p>
      </dgm:t>
    </dgm:pt>
    <dgm:pt modelId="{1B46465A-58ED-4BC7-AFD4-9D8C9FB36382}" type="parTrans" cxnId="{BCA43B3C-49C6-40A1-8250-C25FE452106D}">
      <dgm:prSet/>
      <dgm:spPr/>
      <dgm:t>
        <a:bodyPr/>
        <a:lstStyle/>
        <a:p>
          <a:endParaRPr lang="en-US"/>
        </a:p>
      </dgm:t>
    </dgm:pt>
    <dgm:pt modelId="{F338E669-5E4F-4111-9F75-C303D17820CC}" type="sibTrans" cxnId="{BCA43B3C-49C6-40A1-8250-C25FE452106D}">
      <dgm:prSet phldrT="1" phldr="0"/>
      <dgm:spPr/>
      <dgm:t>
        <a:bodyPr/>
        <a:lstStyle/>
        <a:p>
          <a:endParaRPr lang="en-US"/>
        </a:p>
      </dgm:t>
    </dgm:pt>
    <dgm:pt modelId="{14CCAB95-7197-4A5F-822F-78202A9C2A4F}">
      <dgm:prSet/>
      <dgm:spPr/>
      <dgm:t>
        <a:bodyPr/>
        <a:lstStyle/>
        <a:p>
          <a:r>
            <a:rPr lang="hr-HR" dirty="0"/>
            <a:t>Ponovno ih je obnovio Pierre de </a:t>
          </a:r>
          <a:r>
            <a:rPr lang="hr-HR"/>
            <a:t>Coubertin</a:t>
          </a:r>
          <a:r>
            <a:rPr lang="hr-HR" dirty="0"/>
            <a:t> krajem 19.st. Prve moderne Olimpijske igre održane su 1896.g.  u Ateni</a:t>
          </a:r>
          <a:endParaRPr lang="en-US" dirty="0"/>
        </a:p>
      </dgm:t>
    </dgm:pt>
    <dgm:pt modelId="{7EDA013C-8F6E-48FF-915C-CB5834301838}" type="parTrans" cxnId="{FE44D181-6E6A-47F6-B70D-ED777E6C366C}">
      <dgm:prSet/>
      <dgm:spPr/>
      <dgm:t>
        <a:bodyPr/>
        <a:lstStyle/>
        <a:p>
          <a:endParaRPr lang="en-US"/>
        </a:p>
      </dgm:t>
    </dgm:pt>
    <dgm:pt modelId="{F4CEFE43-1258-4F24-A246-8F1F8D15CEDB}" type="sibTrans" cxnId="{FE44D181-6E6A-47F6-B70D-ED777E6C366C}">
      <dgm:prSet phldrT="2" phldr="0"/>
      <dgm:spPr/>
      <dgm:t>
        <a:bodyPr/>
        <a:lstStyle/>
        <a:p>
          <a:endParaRPr lang="en-US"/>
        </a:p>
      </dgm:t>
    </dgm:pt>
    <dgm:pt modelId="{7FC5E2FA-EB85-42ED-B57F-2F8BFF53B772}" type="pres">
      <dgm:prSet presAssocID="{EFDF8CCC-BCF8-4BEB-AF73-8792618979B2}" presName="Name0" presStyleCnt="0">
        <dgm:presLayoutVars>
          <dgm:dir/>
          <dgm:animLvl val="lvl"/>
          <dgm:resizeHandles val="exact"/>
        </dgm:presLayoutVars>
      </dgm:prSet>
      <dgm:spPr/>
    </dgm:pt>
    <dgm:pt modelId="{79C530A0-A176-4AB5-9A54-8D22092F99FF}" type="pres">
      <dgm:prSet presAssocID="{14CCAB95-7197-4A5F-822F-78202A9C2A4F}" presName="boxAndChildren" presStyleCnt="0"/>
      <dgm:spPr/>
    </dgm:pt>
    <dgm:pt modelId="{3ACCACA3-1206-4F0D-ADDA-1C99B89BE158}" type="pres">
      <dgm:prSet presAssocID="{14CCAB95-7197-4A5F-822F-78202A9C2A4F}" presName="parentTextBox" presStyleLbl="node1" presStyleIdx="0" presStyleCnt="2"/>
      <dgm:spPr/>
    </dgm:pt>
    <dgm:pt modelId="{B3E6D95A-4B50-42A2-8D94-868936F54C0A}" type="pres">
      <dgm:prSet presAssocID="{F338E669-5E4F-4111-9F75-C303D17820CC}" presName="sp" presStyleCnt="0"/>
      <dgm:spPr/>
    </dgm:pt>
    <dgm:pt modelId="{F12752CF-F75B-4EDB-9EB8-2EAE99213936}" type="pres">
      <dgm:prSet presAssocID="{90C66893-23B3-4163-BEAB-BF51612CEFDE}" presName="arrowAndChildren" presStyleCnt="0"/>
      <dgm:spPr/>
    </dgm:pt>
    <dgm:pt modelId="{18ED518B-43A4-4F58-8C5C-AB45C4B81604}" type="pres">
      <dgm:prSet presAssocID="{90C66893-23B3-4163-BEAB-BF51612CEFDE}" presName="parentTextArrow" presStyleLbl="node1" presStyleIdx="1" presStyleCnt="2"/>
      <dgm:spPr/>
    </dgm:pt>
  </dgm:ptLst>
  <dgm:cxnLst>
    <dgm:cxn modelId="{ADDB472A-4B47-4CB8-A173-5CD722256642}" type="presOf" srcId="{14CCAB95-7197-4A5F-822F-78202A9C2A4F}" destId="{3ACCACA3-1206-4F0D-ADDA-1C99B89BE158}" srcOrd="0" destOrd="0" presId="urn:microsoft.com/office/officeart/2005/8/layout/process4"/>
    <dgm:cxn modelId="{BCA43B3C-49C6-40A1-8250-C25FE452106D}" srcId="{EFDF8CCC-BCF8-4BEB-AF73-8792618979B2}" destId="{90C66893-23B3-4163-BEAB-BF51612CEFDE}" srcOrd="0" destOrd="0" parTransId="{1B46465A-58ED-4BC7-AFD4-9D8C9FB36382}" sibTransId="{F338E669-5E4F-4111-9F75-C303D17820CC}"/>
    <dgm:cxn modelId="{232B836E-BA4C-44D9-B666-6A7326D5AE38}" type="presOf" srcId="{EFDF8CCC-BCF8-4BEB-AF73-8792618979B2}" destId="{7FC5E2FA-EB85-42ED-B57F-2F8BFF53B772}" srcOrd="0" destOrd="0" presId="urn:microsoft.com/office/officeart/2005/8/layout/process4"/>
    <dgm:cxn modelId="{FE44D181-6E6A-47F6-B70D-ED777E6C366C}" srcId="{EFDF8CCC-BCF8-4BEB-AF73-8792618979B2}" destId="{14CCAB95-7197-4A5F-822F-78202A9C2A4F}" srcOrd="1" destOrd="0" parTransId="{7EDA013C-8F6E-48FF-915C-CB5834301838}" sibTransId="{F4CEFE43-1258-4F24-A246-8F1F8D15CEDB}"/>
    <dgm:cxn modelId="{5C58A1DF-7F04-412E-AC61-F33E47F014DE}" type="presOf" srcId="{90C66893-23B3-4163-BEAB-BF51612CEFDE}" destId="{18ED518B-43A4-4F58-8C5C-AB45C4B81604}" srcOrd="0" destOrd="0" presId="urn:microsoft.com/office/officeart/2005/8/layout/process4"/>
    <dgm:cxn modelId="{0749600C-DD58-4E10-94EF-70D4F6843C74}" type="presParOf" srcId="{7FC5E2FA-EB85-42ED-B57F-2F8BFF53B772}" destId="{79C530A0-A176-4AB5-9A54-8D22092F99FF}" srcOrd="0" destOrd="0" presId="urn:microsoft.com/office/officeart/2005/8/layout/process4"/>
    <dgm:cxn modelId="{A3E2EAD6-0714-419B-9FC4-DE5143AC701B}" type="presParOf" srcId="{79C530A0-A176-4AB5-9A54-8D22092F99FF}" destId="{3ACCACA3-1206-4F0D-ADDA-1C99B89BE158}" srcOrd="0" destOrd="0" presId="urn:microsoft.com/office/officeart/2005/8/layout/process4"/>
    <dgm:cxn modelId="{3FF0F80A-F5F7-470A-937F-2A6FA3CE5E41}" type="presParOf" srcId="{7FC5E2FA-EB85-42ED-B57F-2F8BFF53B772}" destId="{B3E6D95A-4B50-42A2-8D94-868936F54C0A}" srcOrd="1" destOrd="0" presId="urn:microsoft.com/office/officeart/2005/8/layout/process4"/>
    <dgm:cxn modelId="{74932D8B-E315-428B-ACC9-3025888F0A1C}" type="presParOf" srcId="{7FC5E2FA-EB85-42ED-B57F-2F8BFF53B772}" destId="{F12752CF-F75B-4EDB-9EB8-2EAE99213936}" srcOrd="2" destOrd="0" presId="urn:microsoft.com/office/officeart/2005/8/layout/process4"/>
    <dgm:cxn modelId="{54322FAD-1B8F-42BC-BB27-1DC8516516B4}" type="presParOf" srcId="{F12752CF-F75B-4EDB-9EB8-2EAE99213936}" destId="{18ED518B-43A4-4F58-8C5C-AB45C4B81604}"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CCACA3-1206-4F0D-ADDA-1C99B89BE158}">
      <dsp:nvSpPr>
        <dsp:cNvPr id="0" name=""/>
        <dsp:cNvSpPr/>
      </dsp:nvSpPr>
      <dsp:spPr>
        <a:xfrm>
          <a:off x="0" y="2373122"/>
          <a:ext cx="4429615" cy="1557024"/>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hr-HR" sz="2400" kern="1200" dirty="0"/>
            <a:t>Ponovno ih je obnovio Pierre de </a:t>
          </a:r>
          <a:r>
            <a:rPr lang="hr-HR" sz="2400" kern="1200"/>
            <a:t>Coubertin</a:t>
          </a:r>
          <a:r>
            <a:rPr lang="hr-HR" sz="2400" kern="1200" dirty="0"/>
            <a:t> krajem 19.st. Prve moderne Olimpijske igre održane su 1896.g.  u Ateni</a:t>
          </a:r>
          <a:endParaRPr lang="en-US" sz="2400" kern="1200" dirty="0"/>
        </a:p>
      </dsp:txBody>
      <dsp:txXfrm>
        <a:off x="0" y="2373122"/>
        <a:ext cx="4429615" cy="1557024"/>
      </dsp:txXfrm>
    </dsp:sp>
    <dsp:sp modelId="{18ED518B-43A4-4F58-8C5C-AB45C4B81604}">
      <dsp:nvSpPr>
        <dsp:cNvPr id="0" name=""/>
        <dsp:cNvSpPr/>
      </dsp:nvSpPr>
      <dsp:spPr>
        <a:xfrm rot="10800000">
          <a:off x="0" y="1773"/>
          <a:ext cx="4429615" cy="2394704"/>
        </a:xfrm>
        <a:prstGeom prst="upArrowCallout">
          <a:avLst/>
        </a:prstGeom>
        <a:solidFill>
          <a:schemeClr val="accent4">
            <a:hueOff val="-857195"/>
            <a:satOff val="57115"/>
            <a:lumOff val="17451"/>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hr-HR" sz="2400" kern="1200" dirty="0"/>
            <a:t>Za vrijeme Rimljana olimpijske igre gubile su svoju važnost pa su bile ukinute. Rimski car </a:t>
          </a:r>
          <a:r>
            <a:rPr lang="hr-HR" sz="2400" kern="1200" dirty="0" err="1"/>
            <a:t>Teodozije</a:t>
          </a:r>
          <a:r>
            <a:rPr lang="hr-HR" sz="2400" kern="1200" dirty="0"/>
            <a:t> ukinuo ih je 396.g. </a:t>
          </a:r>
          <a:endParaRPr lang="en-US" sz="2400" kern="1200" dirty="0"/>
        </a:p>
      </dsp:txBody>
      <dsp:txXfrm rot="10800000">
        <a:off x="0" y="1773"/>
        <a:ext cx="4429615" cy="1556007"/>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Naslovni slaj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hr-HR"/>
              <a:t>Kliknite da biste uredili stil naslova matrice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hr-HR"/>
              <a:t>Kliknite da biste uredili stil podnaslova matrice</a:t>
            </a:r>
            <a:endParaRPr lang="en-US" dirty="0"/>
          </a:p>
        </p:txBody>
      </p:sp>
      <p:sp>
        <p:nvSpPr>
          <p:cNvPr id="4" name="Date Placeholder 3"/>
          <p:cNvSpPr>
            <a:spLocks noGrp="1"/>
          </p:cNvSpPr>
          <p:nvPr>
            <p:ph type="dt" sz="half" idx="10"/>
          </p:nvPr>
        </p:nvSpPr>
        <p:spPr/>
        <p:txBody>
          <a:bodyPr/>
          <a:lstStyle>
            <a:lvl1pPr algn="l">
              <a:defRPr/>
            </a:lvl1pPr>
          </a:lstStyle>
          <a:p>
            <a:fld id="{96DFF08F-DC6B-4601-B491-B0F83F6DD2DA}" type="datetimeFigureOut">
              <a:rPr lang="en-US" smtClean="0"/>
              <a:pPr/>
              <a:t>2/17/2018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
        <p:nvSpPr>
          <p:cNvPr id="13" name="Rectangle 12"/>
          <p:cNvSpPr/>
          <p:nvPr/>
        </p:nvSpPr>
        <p:spPr>
          <a:xfrm>
            <a:off x="0" y="-1"/>
            <a:ext cx="12192000" cy="4572001"/>
          </a:xfrm>
          <a:prstGeom prst="rect">
            <a:avLst/>
          </a:prstGeom>
          <a:blipFill dpi="0" rotWithShape="1">
            <a:blip r:embed="rId2">
              <a:duotone>
                <a:schemeClr val="accent1">
                  <a:shade val="45000"/>
                  <a:satMod val="135000"/>
                </a:schemeClr>
                <a:prstClr val="white"/>
              </a:duotone>
            </a:blip>
            <a:srcRect/>
            <a:tile tx="25400" ty="6350" sx="71000" sy="71000" flip="none" algn="tl"/>
          </a:blip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p:cNvCxnSpPr/>
          <p:nvPr/>
        </p:nvCxnSpPr>
        <p:spPr>
          <a:xfrm flipV="1">
            <a:off x="838684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96647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a:t>Kliknite da biste uredili stil naslova matrice</a:t>
            </a:r>
            <a:endParaRPr lang="en-US" dirty="0"/>
          </a:p>
        </p:txBody>
      </p:sp>
      <p:sp>
        <p:nvSpPr>
          <p:cNvPr id="3" name="Vertical Text Placeholder 2"/>
          <p:cNvSpPr>
            <a:spLocks noGrp="1"/>
          </p:cNvSpPr>
          <p:nvPr>
            <p:ph type="body" orient="vert" idx="1"/>
          </p:nvPr>
        </p:nvSpPr>
        <p:spPr/>
        <p:txBody>
          <a:bodyPr vert="eaVert"/>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2/17/2018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5980600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Okomiti naslov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hr-HR"/>
              <a:t>Kliknite da biste uredili stil naslova matrice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2/17/2018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00269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a:t>Kliknite da biste uredili stil naslova matrice</a:t>
            </a:r>
            <a:endParaRPr lang="en-US" dirty="0"/>
          </a:p>
        </p:txBody>
      </p:sp>
      <p:sp>
        <p:nvSpPr>
          <p:cNvPr id="3" name="Content Placeholder 2"/>
          <p:cNvSpPr>
            <a:spLocks noGrp="1"/>
          </p:cNvSpPr>
          <p:nvPr>
            <p:ph idx="1"/>
          </p:nvPr>
        </p:nvSpPr>
        <p:spPr/>
        <p:txBody>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2/17/2018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505978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aglavlje sekcije">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hr-HR"/>
              <a:t>Kliknite da biste uredili stil naslova matrice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r-HR"/>
              <a:t>Uredite stilove teksta matrice</a:t>
            </a:r>
          </a:p>
        </p:txBody>
      </p:sp>
      <p:sp>
        <p:nvSpPr>
          <p:cNvPr id="4" name="Date Placeholder 3"/>
          <p:cNvSpPr>
            <a:spLocks noGrp="1"/>
          </p:cNvSpPr>
          <p:nvPr>
            <p:ph type="dt" sz="half" idx="10"/>
          </p:nvPr>
        </p:nvSpPr>
        <p:spPr/>
        <p:txBody>
          <a:bodyPr/>
          <a:lstStyle/>
          <a:p>
            <a:fld id="{96DFF08F-DC6B-4601-B491-B0F83F6DD2DA}" type="datetimeFigureOut">
              <a:rPr lang="en-US" smtClean="0"/>
              <a:t>2/17/2018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
        <p:nvSpPr>
          <p:cNvPr id="10" name="Rectangle 9"/>
          <p:cNvSpPr/>
          <p:nvPr/>
        </p:nvSpPr>
        <p:spPr>
          <a:xfrm>
            <a:off x="0" y="-1"/>
            <a:ext cx="12192000" cy="4572000"/>
          </a:xfrm>
          <a:prstGeom prst="rect">
            <a:avLst/>
          </a:prstGeom>
          <a:blipFill dpi="0" rotWithShape="1">
            <a:blip r:embed="rId2">
              <a:duotone>
                <a:schemeClr val="accent3">
                  <a:shade val="45000"/>
                  <a:satMod val="135000"/>
                </a:schemeClr>
                <a:prstClr val="white"/>
              </a:duotone>
            </a:blip>
            <a:srcRect/>
            <a:tile tx="25400" ty="6350" sx="71000" sy="71000" flip="none" algn="tl"/>
          </a:blip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2" name="Straight Connector 11"/>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164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hr-HR"/>
              <a:t>Kliknite da biste uredili stil naslova matrice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smtClean="0"/>
              <a:t>2/17/2018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8966978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hr-HR"/>
              <a:t>Kliknite da biste uredili stil naslova matrice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Uredite stilove teksta matrice</a:t>
            </a:r>
          </a:p>
        </p:txBody>
      </p:sp>
      <p:sp>
        <p:nvSpPr>
          <p:cNvPr id="4" name="Content Placeholder 3"/>
          <p:cNvSpPr>
            <a:spLocks noGrp="1"/>
          </p:cNvSpPr>
          <p:nvPr>
            <p:ph sz="half" idx="2"/>
          </p:nvPr>
        </p:nvSpPr>
        <p:spPr>
          <a:xfrm>
            <a:off x="1024128" y="2967788"/>
            <a:ext cx="4754880" cy="3341572"/>
          </a:xfrm>
        </p:spPr>
        <p:txBody>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hr-HR"/>
              <a:t>Uredite stilove teksta matrice</a:t>
            </a:r>
          </a:p>
        </p:txBody>
      </p:sp>
      <p:sp>
        <p:nvSpPr>
          <p:cNvPr id="6" name="Content Placeholder 5"/>
          <p:cNvSpPr>
            <a:spLocks noGrp="1"/>
          </p:cNvSpPr>
          <p:nvPr>
            <p:ph sz="quarter" idx="4"/>
          </p:nvPr>
        </p:nvSpPr>
        <p:spPr>
          <a:xfrm>
            <a:off x="5990888" y="2967788"/>
            <a:ext cx="4754880" cy="3341572"/>
          </a:xfrm>
        </p:spPr>
        <p:txBody>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smtClean="0"/>
              <a:t>2/17/2018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0786538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a:t>Kliknite da biste uredili stil naslova matrice</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smtClean="0"/>
              <a:t>2/17/2018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8713164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razn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smtClean="0"/>
              <a:t>2/17/2018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9742129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hr-HR"/>
              <a:t>Kliknite da biste uredili stil naslova matrice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a:t>Uredite stilove teksta matrice</a:t>
            </a:r>
          </a:p>
        </p:txBody>
      </p:sp>
      <p:sp>
        <p:nvSpPr>
          <p:cNvPr id="5" name="Date Placeholder 4"/>
          <p:cNvSpPr>
            <a:spLocks noGrp="1"/>
          </p:cNvSpPr>
          <p:nvPr>
            <p:ph type="dt" sz="half" idx="10"/>
          </p:nvPr>
        </p:nvSpPr>
        <p:spPr/>
        <p:txBody>
          <a:bodyPr/>
          <a:lstStyle/>
          <a:p>
            <a:fld id="{96DFF08F-DC6B-4601-B491-B0F83F6DD2DA}" type="datetimeFigureOut">
              <a:rPr lang="en-US" smtClean="0"/>
              <a:t>2/17/2018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512452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Slika s opisom">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hr-HR"/>
              <a:t>Kliknite da biste uredili stil naslova matrice</a:t>
            </a:r>
            <a:endParaRPr lang="en-US" dirty="0"/>
          </a:p>
        </p:txBody>
      </p:sp>
      <p:sp>
        <p:nvSpPr>
          <p:cNvPr id="3" name="Picture Placeholder 2"/>
          <p:cNvSpPr>
            <a:spLocks noGrp="1" noChangeAspect="1"/>
          </p:cNvSpPr>
          <p:nvPr>
            <p:ph type="pic" idx="1"/>
          </p:nvPr>
        </p:nvSpPr>
        <p:spPr>
          <a:xfrm>
            <a:off x="0" y="-1"/>
            <a:ext cx="12188952" cy="4572000"/>
          </a:xfrm>
          <a:solidFill>
            <a:schemeClr val="accent1"/>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r-HR"/>
              <a:t>Kliknite ikonu da biste dodali  sliku</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a:t>Uredite stilove teksta matrice</a:t>
            </a:r>
          </a:p>
        </p:txBody>
      </p:sp>
      <p:sp>
        <p:nvSpPr>
          <p:cNvPr id="5" name="Date Placeholder 4"/>
          <p:cNvSpPr>
            <a:spLocks noGrp="1"/>
          </p:cNvSpPr>
          <p:nvPr>
            <p:ph type="dt" sz="half" idx="10"/>
          </p:nvPr>
        </p:nvSpPr>
        <p:spPr/>
        <p:txBody>
          <a:bodyPr/>
          <a:lstStyle/>
          <a:p>
            <a:fld id="{C7616CA0-919D-4A49-9C8A-62FDFB3A5183}" type="datetimeFigureOut">
              <a:rPr lang="en-US" smtClean="0"/>
              <a:t>2/17/2018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smtClean="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50868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hr-HR"/>
              <a:t>Kliknite da biste uredili stil naslova matrice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6DFF08F-DC6B-4601-B491-B0F83F6DD2DA}" type="datetimeFigureOut">
              <a:rPr lang="en-US" smtClean="0"/>
              <a:pPr/>
              <a:t>2/17/2018</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FAB73BC-B049-4115-A692-8D63A059BFB8}" type="slidenum">
              <a:rPr lang="en-US" smtClean="0"/>
              <a:pPr/>
              <a:t>‹#›</a:t>
            </a:fld>
            <a:endParaRPr lang="en-US" dirty="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7916909"/>
      </p:ext>
    </p:extLst>
  </p:cSld>
  <p:clrMap bg1="dk1" tx1="lt1" bg2="dk2" tx2="lt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E61F5959-4FE7-4E49-878B-9FF9E072305C}"/>
              </a:ext>
            </a:extLst>
          </p:cNvPr>
          <p:cNvSpPr>
            <a:spLocks noGrp="1"/>
          </p:cNvSpPr>
          <p:nvPr>
            <p:ph type="ctrTitle"/>
          </p:nvPr>
        </p:nvSpPr>
        <p:spPr>
          <a:xfrm>
            <a:off x="434009" y="5092659"/>
            <a:ext cx="7772400" cy="1463040"/>
          </a:xfrm>
        </p:spPr>
        <p:txBody>
          <a:bodyPr/>
          <a:lstStyle/>
          <a:p>
            <a:r>
              <a:rPr lang="hr-HR" dirty="0"/>
              <a:t>POVIJEST OLIMPIJSKIH IGARA</a:t>
            </a:r>
          </a:p>
        </p:txBody>
      </p:sp>
      <p:sp>
        <p:nvSpPr>
          <p:cNvPr id="3" name="Podnaslov 2">
            <a:extLst>
              <a:ext uri="{FF2B5EF4-FFF2-40B4-BE49-F238E27FC236}">
                <a16:creationId xmlns:a16="http://schemas.microsoft.com/office/drawing/2014/main" id="{0EBC5D7A-C294-4FEF-8569-021A28C32F5A}"/>
              </a:ext>
            </a:extLst>
          </p:cNvPr>
          <p:cNvSpPr>
            <a:spLocks noGrp="1"/>
          </p:cNvSpPr>
          <p:nvPr>
            <p:ph type="subTitle" idx="1"/>
          </p:nvPr>
        </p:nvSpPr>
        <p:spPr/>
        <p:txBody>
          <a:bodyPr/>
          <a:lstStyle/>
          <a:p>
            <a:endParaRPr lang="hr-HR"/>
          </a:p>
        </p:txBody>
      </p:sp>
    </p:spTree>
    <p:extLst>
      <p:ext uri="{BB962C8B-B14F-4D97-AF65-F5344CB8AC3E}">
        <p14:creationId xmlns:p14="http://schemas.microsoft.com/office/powerpoint/2010/main" val="268081662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5A8FBB46-40CD-4C19-BFAE-CDE7BC557C53}"/>
              </a:ext>
            </a:extLst>
          </p:cNvPr>
          <p:cNvSpPr>
            <a:spLocks noGrp="1"/>
          </p:cNvSpPr>
          <p:nvPr>
            <p:ph type="title"/>
          </p:nvPr>
        </p:nvSpPr>
        <p:spPr>
          <a:xfrm>
            <a:off x="1024128" y="471509"/>
            <a:ext cx="4389120" cy="1737360"/>
          </a:xfrm>
        </p:spPr>
        <p:txBody>
          <a:bodyPr/>
          <a:lstStyle/>
          <a:p>
            <a:r>
              <a:rPr lang="hr-HR"/>
              <a:t>OLIMPIJA</a:t>
            </a:r>
            <a:endParaRPr lang="hr-HR" dirty="0"/>
          </a:p>
        </p:txBody>
      </p:sp>
      <p:pic>
        <p:nvPicPr>
          <p:cNvPr id="6" name="Rezervirano mjesto sadržaja 5">
            <a:extLst>
              <a:ext uri="{FF2B5EF4-FFF2-40B4-BE49-F238E27FC236}">
                <a16:creationId xmlns:a16="http://schemas.microsoft.com/office/drawing/2014/main" id="{8D208D85-53D1-44A7-8269-CBA68D4425F5}"/>
              </a:ext>
            </a:extLst>
          </p:cNvPr>
          <p:cNvPicPr>
            <a:picLocks noGrp="1" noChangeAspect="1"/>
          </p:cNvPicPr>
          <p:nvPr>
            <p:ph idx="1"/>
          </p:nvPr>
        </p:nvPicPr>
        <p:blipFill>
          <a:blip r:embed="rId2"/>
          <a:stretch>
            <a:fillRect/>
          </a:stretch>
        </p:blipFill>
        <p:spPr>
          <a:xfrm flipH="1" flipV="1">
            <a:off x="12074321" y="6812281"/>
            <a:ext cx="117679" cy="45719"/>
          </a:xfrm>
          <a:prstGeom prst="rect">
            <a:avLst/>
          </a:prstGeom>
        </p:spPr>
      </p:pic>
      <p:sp>
        <p:nvSpPr>
          <p:cNvPr id="4" name="Rezervirano mjesto teksta 3">
            <a:extLst>
              <a:ext uri="{FF2B5EF4-FFF2-40B4-BE49-F238E27FC236}">
                <a16:creationId xmlns:a16="http://schemas.microsoft.com/office/drawing/2014/main" id="{24E4C912-A7E8-484F-9BA0-9FF965DE3A10}"/>
              </a:ext>
            </a:extLst>
          </p:cNvPr>
          <p:cNvSpPr>
            <a:spLocks noGrp="1"/>
          </p:cNvSpPr>
          <p:nvPr>
            <p:ph type="body" sz="half" idx="2"/>
          </p:nvPr>
        </p:nvSpPr>
        <p:spPr>
          <a:xfrm>
            <a:off x="1024128" y="2257506"/>
            <a:ext cx="4389120" cy="3762294"/>
          </a:xfrm>
        </p:spPr>
        <p:txBody>
          <a:bodyPr>
            <a:normAutofit/>
          </a:bodyPr>
          <a:lstStyle/>
          <a:p>
            <a:r>
              <a:rPr lang="hr-HR" sz="4000" dirty="0">
                <a:solidFill>
                  <a:srgbClr val="FFFF00"/>
                </a:solidFill>
              </a:rPr>
              <a:t>Mjesto </a:t>
            </a:r>
            <a:r>
              <a:rPr lang="hr-HR" sz="4000" dirty="0" err="1">
                <a:solidFill>
                  <a:srgbClr val="FFFF00"/>
                </a:solidFill>
              </a:rPr>
              <a:t>namjenjeno</a:t>
            </a:r>
            <a:r>
              <a:rPr lang="hr-HR" sz="4000" dirty="0">
                <a:solidFill>
                  <a:srgbClr val="FFFF00"/>
                </a:solidFill>
              </a:rPr>
              <a:t> Zeusovu kultu, otvorena su prva </a:t>
            </a:r>
            <a:r>
              <a:rPr lang="hr-HR" sz="4000" dirty="0" err="1">
                <a:solidFill>
                  <a:srgbClr val="FFFF00"/>
                </a:solidFill>
              </a:rPr>
              <a:t>natjecana</a:t>
            </a:r>
            <a:r>
              <a:rPr lang="hr-HR" sz="4000" dirty="0">
                <a:solidFill>
                  <a:srgbClr val="FFFF00"/>
                </a:solidFill>
              </a:rPr>
              <a:t> zvana Olimpijske igre!</a:t>
            </a:r>
          </a:p>
        </p:txBody>
      </p:sp>
      <p:pic>
        <p:nvPicPr>
          <p:cNvPr id="18" name="Slika 17">
            <a:extLst>
              <a:ext uri="{FF2B5EF4-FFF2-40B4-BE49-F238E27FC236}">
                <a16:creationId xmlns:a16="http://schemas.microsoft.com/office/drawing/2014/main" id="{4EFD9C9A-A92D-4803-AB5F-B4B480B4AA54}"/>
              </a:ext>
            </a:extLst>
          </p:cNvPr>
          <p:cNvPicPr>
            <a:picLocks noChangeAspect="1"/>
          </p:cNvPicPr>
          <p:nvPr/>
        </p:nvPicPr>
        <p:blipFill>
          <a:blip r:embed="rId3"/>
          <a:stretch>
            <a:fillRect/>
          </a:stretch>
        </p:blipFill>
        <p:spPr>
          <a:xfrm>
            <a:off x="5872381" y="1931032"/>
            <a:ext cx="5905500" cy="3933825"/>
          </a:xfrm>
          <a:prstGeom prst="rect">
            <a:avLst/>
          </a:prstGeom>
        </p:spPr>
      </p:pic>
    </p:spTree>
    <p:extLst>
      <p:ext uri="{BB962C8B-B14F-4D97-AF65-F5344CB8AC3E}">
        <p14:creationId xmlns:p14="http://schemas.microsoft.com/office/powerpoint/2010/main" val="246267750"/>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80">
                                          <p:stCondLst>
                                            <p:cond delay="0"/>
                                          </p:stCondLst>
                                        </p:cTn>
                                        <p:tgtEl>
                                          <p:spTgt spid="4">
                                            <p:txEl>
                                              <p:pRg st="0" end="0"/>
                                            </p:txEl>
                                          </p:spTgt>
                                        </p:tgtEl>
                                      </p:cBhvr>
                                    </p:animEffect>
                                    <p:anim calcmode="lin" valueType="num">
                                      <p:cBhvr>
                                        <p:cTn id="8" dur="1822" tmFilter="0,0; 0.14,0.36; 0.43,0.73; 0.71,0.91; 1.0,1.0">
                                          <p:stCondLst>
                                            <p:cond delay="0"/>
                                          </p:stCondLst>
                                        </p:cTn>
                                        <p:tgtEl>
                                          <p:spTgt spid="4">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xEl>
                                              <p:pRg st="0" end="0"/>
                                            </p:txEl>
                                          </p:spTgt>
                                        </p:tgtEl>
                                      </p:cBhvr>
                                      <p:to x="100000" y="60000"/>
                                    </p:animScale>
                                    <p:animScale>
                                      <p:cBhvr>
                                        <p:cTn id="14" dur="166" decel="50000">
                                          <p:stCondLst>
                                            <p:cond delay="676"/>
                                          </p:stCondLst>
                                        </p:cTn>
                                        <p:tgtEl>
                                          <p:spTgt spid="4">
                                            <p:txEl>
                                              <p:pRg st="0" end="0"/>
                                            </p:txEl>
                                          </p:spTgt>
                                        </p:tgtEl>
                                      </p:cBhvr>
                                      <p:to x="100000" y="100000"/>
                                    </p:animScale>
                                    <p:animScale>
                                      <p:cBhvr>
                                        <p:cTn id="15" dur="26">
                                          <p:stCondLst>
                                            <p:cond delay="1312"/>
                                          </p:stCondLst>
                                        </p:cTn>
                                        <p:tgtEl>
                                          <p:spTgt spid="4">
                                            <p:txEl>
                                              <p:pRg st="0" end="0"/>
                                            </p:txEl>
                                          </p:spTgt>
                                        </p:tgtEl>
                                      </p:cBhvr>
                                      <p:to x="100000" y="80000"/>
                                    </p:animScale>
                                    <p:animScale>
                                      <p:cBhvr>
                                        <p:cTn id="16" dur="166" decel="50000">
                                          <p:stCondLst>
                                            <p:cond delay="1338"/>
                                          </p:stCondLst>
                                        </p:cTn>
                                        <p:tgtEl>
                                          <p:spTgt spid="4">
                                            <p:txEl>
                                              <p:pRg st="0" end="0"/>
                                            </p:txEl>
                                          </p:spTgt>
                                        </p:tgtEl>
                                      </p:cBhvr>
                                      <p:to x="100000" y="100000"/>
                                    </p:animScale>
                                    <p:animScale>
                                      <p:cBhvr>
                                        <p:cTn id="17" dur="26">
                                          <p:stCondLst>
                                            <p:cond delay="1642"/>
                                          </p:stCondLst>
                                        </p:cTn>
                                        <p:tgtEl>
                                          <p:spTgt spid="4">
                                            <p:txEl>
                                              <p:pRg st="0" end="0"/>
                                            </p:txEl>
                                          </p:spTgt>
                                        </p:tgtEl>
                                      </p:cBhvr>
                                      <p:to x="100000" y="90000"/>
                                    </p:animScale>
                                    <p:animScale>
                                      <p:cBhvr>
                                        <p:cTn id="18" dur="166" decel="50000">
                                          <p:stCondLst>
                                            <p:cond delay="1668"/>
                                          </p:stCondLst>
                                        </p:cTn>
                                        <p:tgtEl>
                                          <p:spTgt spid="4">
                                            <p:txEl>
                                              <p:pRg st="0" end="0"/>
                                            </p:txEl>
                                          </p:spTgt>
                                        </p:tgtEl>
                                      </p:cBhvr>
                                      <p:to x="100000" y="100000"/>
                                    </p:animScale>
                                    <p:animScale>
                                      <p:cBhvr>
                                        <p:cTn id="19" dur="26">
                                          <p:stCondLst>
                                            <p:cond delay="1808"/>
                                          </p:stCondLst>
                                        </p:cTn>
                                        <p:tgtEl>
                                          <p:spTgt spid="4">
                                            <p:txEl>
                                              <p:pRg st="0" end="0"/>
                                            </p:txEl>
                                          </p:spTgt>
                                        </p:tgtEl>
                                      </p:cBhvr>
                                      <p:to x="100000" y="95000"/>
                                    </p:animScale>
                                    <p:animScale>
                                      <p:cBhvr>
                                        <p:cTn id="20" dur="166" decel="50000">
                                          <p:stCondLst>
                                            <p:cond delay="1834"/>
                                          </p:stCondLst>
                                        </p:cTn>
                                        <p:tgtEl>
                                          <p:spTgt spid="4">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4" name="Slika 3">
            <a:extLst>
              <a:ext uri="{FF2B5EF4-FFF2-40B4-BE49-F238E27FC236}">
                <a16:creationId xmlns:a16="http://schemas.microsoft.com/office/drawing/2014/main" id="{8E602C0B-F50F-4BF4-9012-DAB9E365519D}"/>
              </a:ext>
            </a:extLst>
          </p:cNvPr>
          <p:cNvPicPr>
            <a:picLocks noChangeAspect="1"/>
          </p:cNvPicPr>
          <p:nvPr/>
        </p:nvPicPr>
        <p:blipFill>
          <a:blip r:embed="rId2"/>
          <a:stretch>
            <a:fillRect/>
          </a:stretch>
        </p:blipFill>
        <p:spPr>
          <a:xfrm>
            <a:off x="6362739" y="640080"/>
            <a:ext cx="4922443" cy="5577840"/>
          </a:xfrm>
          <a:prstGeom prst="rect">
            <a:avLst/>
          </a:prstGeom>
        </p:spPr>
      </p:pic>
      <p:sp>
        <p:nvSpPr>
          <p:cNvPr id="2" name="Naslov 1">
            <a:extLst>
              <a:ext uri="{FF2B5EF4-FFF2-40B4-BE49-F238E27FC236}">
                <a16:creationId xmlns:a16="http://schemas.microsoft.com/office/drawing/2014/main" id="{3F73E54F-16D5-4D99-9C21-EEA2F4050B37}"/>
              </a:ext>
            </a:extLst>
          </p:cNvPr>
          <p:cNvSpPr>
            <a:spLocks noGrp="1"/>
          </p:cNvSpPr>
          <p:nvPr>
            <p:ph type="title"/>
          </p:nvPr>
        </p:nvSpPr>
        <p:spPr>
          <a:xfrm>
            <a:off x="1024129" y="585216"/>
            <a:ext cx="4431792" cy="1499616"/>
          </a:xfrm>
        </p:spPr>
        <p:txBody>
          <a:bodyPr>
            <a:normAutofit/>
          </a:bodyPr>
          <a:lstStyle/>
          <a:p>
            <a:r>
              <a:rPr lang="hr-HR"/>
              <a:t>Atleti </a:t>
            </a:r>
          </a:p>
        </p:txBody>
      </p:sp>
      <p:sp>
        <p:nvSpPr>
          <p:cNvPr id="3" name="Rezervirano mjesto sadržaja 2">
            <a:extLst>
              <a:ext uri="{FF2B5EF4-FFF2-40B4-BE49-F238E27FC236}">
                <a16:creationId xmlns:a16="http://schemas.microsoft.com/office/drawing/2014/main" id="{15BB9A23-8615-4998-B410-81AAD5136078}"/>
              </a:ext>
            </a:extLst>
          </p:cNvPr>
          <p:cNvSpPr>
            <a:spLocks noGrp="1"/>
          </p:cNvSpPr>
          <p:nvPr>
            <p:ph idx="1"/>
          </p:nvPr>
        </p:nvSpPr>
        <p:spPr>
          <a:xfrm>
            <a:off x="1024128" y="2286000"/>
            <a:ext cx="4429615" cy="3931920"/>
          </a:xfrm>
        </p:spPr>
        <p:txBody>
          <a:bodyPr>
            <a:normAutofit/>
          </a:bodyPr>
          <a:lstStyle/>
          <a:p>
            <a:r>
              <a:rPr lang="hr-HR" dirty="0"/>
              <a:t>Atleti su bili natjecatelji Olimpijskih igara.</a:t>
            </a:r>
          </a:p>
          <a:p>
            <a:r>
              <a:rPr lang="hr-HR" dirty="0"/>
              <a:t>Kako bi svi atleti mogli sudjelovati prekidali su se ratovi i razne borbe. U početku su se atleti natjecali  odjeveni, a poslije bez odjeće. Pobjednicima igara podizani  su kipovi. Pobjednik bi bio ovjenčan vijencem od maslinovih grančica kao simbolom mira.</a:t>
            </a:r>
          </a:p>
        </p:txBody>
      </p:sp>
    </p:spTree>
    <p:extLst>
      <p:ext uri="{BB962C8B-B14F-4D97-AF65-F5344CB8AC3E}">
        <p14:creationId xmlns:p14="http://schemas.microsoft.com/office/powerpoint/2010/main" val="38355514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E9B9C62E-68D2-4203-96FD-1AC563E21E6F}"/>
              </a:ext>
            </a:extLst>
          </p:cNvPr>
          <p:cNvSpPr>
            <a:spLocks noGrp="1"/>
          </p:cNvSpPr>
          <p:nvPr>
            <p:ph type="title"/>
          </p:nvPr>
        </p:nvSpPr>
        <p:spPr/>
        <p:txBody>
          <a:bodyPr/>
          <a:lstStyle/>
          <a:p>
            <a:r>
              <a:rPr lang="hr-HR" dirty="0"/>
              <a:t>Početak olimpijskih igara</a:t>
            </a:r>
          </a:p>
        </p:txBody>
      </p:sp>
      <p:sp>
        <p:nvSpPr>
          <p:cNvPr id="3" name="Rezervirano mjesto sadržaja 2">
            <a:extLst>
              <a:ext uri="{FF2B5EF4-FFF2-40B4-BE49-F238E27FC236}">
                <a16:creationId xmlns:a16="http://schemas.microsoft.com/office/drawing/2014/main" id="{CD6B195B-3ADD-41B4-87A6-B936C3B92894}"/>
              </a:ext>
            </a:extLst>
          </p:cNvPr>
          <p:cNvSpPr>
            <a:spLocks noGrp="1"/>
          </p:cNvSpPr>
          <p:nvPr>
            <p:ph idx="1"/>
          </p:nvPr>
        </p:nvSpPr>
        <p:spPr/>
        <p:txBody>
          <a:bodyPr>
            <a:normAutofit fontScale="77500" lnSpcReduction="20000"/>
          </a:bodyPr>
          <a:lstStyle/>
          <a:p>
            <a:r>
              <a:rPr lang="hr-HR" sz="4000" dirty="0"/>
              <a:t>Datum početka po svojoj je prilici bio raniji, ali ceremonije i nastupi bili su skromniji u usporedbi s onima koji su sa vremenom na mjesto događaja privlačili golemu svjetinu koja je dolazila iz svih dijelova Grčke. Uzima se da su prve Olimpijske igre održane 776. g. pr.Kr. To je bio početak grčkog računanja vremena (grčke ere). Razdoblje između Olimpijskih igara zove se olimpijada. Igre su se održavale svake četiri godine. Natjecatelji su se okupljali u </a:t>
            </a:r>
            <a:r>
              <a:rPr lang="hr-HR" sz="4000" dirty="0" err="1"/>
              <a:t>Olimpiji</a:t>
            </a:r>
            <a:r>
              <a:rPr lang="hr-HR" sz="4000" dirty="0"/>
              <a:t> tridesetak dana prije početka igara. Tijekom igara Grci su prekidali sve sukobe  i sklapali primirja, a same igre su simbolizirale jedinstvo grčkih polisa.</a:t>
            </a:r>
          </a:p>
        </p:txBody>
      </p:sp>
    </p:spTree>
    <p:extLst>
      <p:ext uri="{BB962C8B-B14F-4D97-AF65-F5344CB8AC3E}">
        <p14:creationId xmlns:p14="http://schemas.microsoft.com/office/powerpoint/2010/main" val="304712793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4" name="Slika 3" descr="Slika na kojoj se prikazuje tlo, na otvorenom, muškarac, zgrada&#10;&#10;Opis je generiran uz vrlo visoku pouzdanost">
            <a:extLst>
              <a:ext uri="{FF2B5EF4-FFF2-40B4-BE49-F238E27FC236}">
                <a16:creationId xmlns:a16="http://schemas.microsoft.com/office/drawing/2014/main" id="{C208B80F-8331-4400-9553-3B0F27E1E903}"/>
              </a:ext>
            </a:extLst>
          </p:cNvPr>
          <p:cNvPicPr>
            <a:picLocks noChangeAspect="1"/>
          </p:cNvPicPr>
          <p:nvPr/>
        </p:nvPicPr>
        <p:blipFill>
          <a:blip r:embed="rId2"/>
          <a:stretch>
            <a:fillRect/>
          </a:stretch>
        </p:blipFill>
        <p:spPr>
          <a:xfrm>
            <a:off x="6990246" y="640080"/>
            <a:ext cx="3667429" cy="5577840"/>
          </a:xfrm>
          <a:prstGeom prst="rect">
            <a:avLst/>
          </a:prstGeom>
        </p:spPr>
      </p:pic>
      <p:sp>
        <p:nvSpPr>
          <p:cNvPr id="2" name="Naslov 1">
            <a:extLst>
              <a:ext uri="{FF2B5EF4-FFF2-40B4-BE49-F238E27FC236}">
                <a16:creationId xmlns:a16="http://schemas.microsoft.com/office/drawing/2014/main" id="{98A31FEB-3CCC-48D4-BDE8-3B621746ECCE}"/>
              </a:ext>
            </a:extLst>
          </p:cNvPr>
          <p:cNvSpPr>
            <a:spLocks noGrp="1"/>
          </p:cNvSpPr>
          <p:nvPr>
            <p:ph type="title"/>
          </p:nvPr>
        </p:nvSpPr>
        <p:spPr>
          <a:xfrm>
            <a:off x="1024129" y="585216"/>
            <a:ext cx="4431792" cy="1499616"/>
          </a:xfrm>
        </p:spPr>
        <p:txBody>
          <a:bodyPr>
            <a:normAutofit/>
          </a:bodyPr>
          <a:lstStyle/>
          <a:p>
            <a:r>
              <a:rPr lang="hr-HR" dirty="0"/>
              <a:t>Vrste igara</a:t>
            </a:r>
          </a:p>
        </p:txBody>
      </p:sp>
      <p:sp>
        <p:nvSpPr>
          <p:cNvPr id="3" name="Rezervirano mjesto sadržaja 2">
            <a:extLst>
              <a:ext uri="{FF2B5EF4-FFF2-40B4-BE49-F238E27FC236}">
                <a16:creationId xmlns:a16="http://schemas.microsoft.com/office/drawing/2014/main" id="{B29B1336-87A7-4C72-9810-44CAC40181F5}"/>
              </a:ext>
            </a:extLst>
          </p:cNvPr>
          <p:cNvSpPr>
            <a:spLocks noGrp="1"/>
          </p:cNvSpPr>
          <p:nvPr>
            <p:ph idx="1"/>
          </p:nvPr>
        </p:nvSpPr>
        <p:spPr>
          <a:xfrm>
            <a:off x="1024128" y="2286000"/>
            <a:ext cx="4429615" cy="3931920"/>
          </a:xfrm>
        </p:spPr>
        <p:txBody>
          <a:bodyPr>
            <a:normAutofit/>
          </a:bodyPr>
          <a:lstStyle/>
          <a:p>
            <a:r>
              <a:rPr lang="hr-HR" dirty="0"/>
              <a:t>Natjecalo se </a:t>
            </a:r>
            <a:r>
              <a:rPr lang="hr-HR"/>
              <a:t>u : trčanju </a:t>
            </a:r>
            <a:r>
              <a:rPr lang="hr-HR" dirty="0"/>
              <a:t>bosih nogu, skoku u dalj s utezima, hrvanju , utrkama s kočijama, bacanju diska itd.</a:t>
            </a:r>
          </a:p>
        </p:txBody>
      </p:sp>
    </p:spTree>
    <p:extLst>
      <p:ext uri="{BB962C8B-B14F-4D97-AF65-F5344CB8AC3E}">
        <p14:creationId xmlns:p14="http://schemas.microsoft.com/office/powerpoint/2010/main" val="355343716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2A19D6A-7DB6-4269-B3DA-DDF8BA57AA5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Slika 3" descr="Slika na kojoj se prikazuje zgrada, na otvorenom, muškarac&#10;&#10;Opis je generiran uz vrlo visoku pouzdanost">
            <a:extLst>
              <a:ext uri="{FF2B5EF4-FFF2-40B4-BE49-F238E27FC236}">
                <a16:creationId xmlns:a16="http://schemas.microsoft.com/office/drawing/2014/main" id="{3945655E-192A-4000-B312-F6223A3EFCE7}"/>
              </a:ext>
            </a:extLst>
          </p:cNvPr>
          <p:cNvPicPr>
            <a:picLocks noChangeAspect="1"/>
          </p:cNvPicPr>
          <p:nvPr/>
        </p:nvPicPr>
        <p:blipFill rotWithShape="1">
          <a:blip r:embed="rId2"/>
          <a:srcRect t="15311" b="13798"/>
          <a:stretch/>
        </p:blipFill>
        <p:spPr>
          <a:xfrm>
            <a:off x="5468548" y="10"/>
            <a:ext cx="6723452" cy="6857990"/>
          </a:xfrm>
          <a:prstGeom prst="rect">
            <a:avLst/>
          </a:prstGeom>
        </p:spPr>
      </p:pic>
      <p:cxnSp>
        <p:nvCxnSpPr>
          <p:cNvPr id="11" name="Straight Connector 10">
            <a:extLst>
              <a:ext uri="{FF2B5EF4-FFF2-40B4-BE49-F238E27FC236}">
                <a16:creationId xmlns:a16="http://schemas.microsoft.com/office/drawing/2014/main" id="{41B5A957-5378-4817-85CE-11E7D1BB188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2" name="Naslov 1">
            <a:extLst>
              <a:ext uri="{FF2B5EF4-FFF2-40B4-BE49-F238E27FC236}">
                <a16:creationId xmlns:a16="http://schemas.microsoft.com/office/drawing/2014/main" id="{F9B95BEC-C3ED-4347-9CE0-F22D57AC7AE1}"/>
              </a:ext>
            </a:extLst>
          </p:cNvPr>
          <p:cNvSpPr>
            <a:spLocks noGrp="1"/>
          </p:cNvSpPr>
          <p:nvPr>
            <p:ph type="title"/>
          </p:nvPr>
        </p:nvSpPr>
        <p:spPr>
          <a:xfrm>
            <a:off x="1024129" y="585216"/>
            <a:ext cx="3779085" cy="1499616"/>
          </a:xfrm>
        </p:spPr>
        <p:txBody>
          <a:bodyPr>
            <a:normAutofit/>
          </a:bodyPr>
          <a:lstStyle/>
          <a:p>
            <a:r>
              <a:rPr lang="hr-HR">
                <a:solidFill>
                  <a:srgbClr val="FFFFFF"/>
                </a:solidFill>
              </a:rPr>
              <a:t>Vjerski značaji</a:t>
            </a:r>
          </a:p>
        </p:txBody>
      </p:sp>
      <p:sp>
        <p:nvSpPr>
          <p:cNvPr id="3" name="Rezervirano mjesto sadržaja 2">
            <a:extLst>
              <a:ext uri="{FF2B5EF4-FFF2-40B4-BE49-F238E27FC236}">
                <a16:creationId xmlns:a16="http://schemas.microsoft.com/office/drawing/2014/main" id="{AD52C9CF-2E1C-47AB-B0C3-468CD22FB9AC}"/>
              </a:ext>
            </a:extLst>
          </p:cNvPr>
          <p:cNvSpPr>
            <a:spLocks noGrp="1"/>
          </p:cNvSpPr>
          <p:nvPr>
            <p:ph idx="1"/>
          </p:nvPr>
        </p:nvSpPr>
        <p:spPr>
          <a:xfrm>
            <a:off x="1024129" y="2286000"/>
            <a:ext cx="3791711" cy="3931920"/>
          </a:xfrm>
        </p:spPr>
        <p:txBody>
          <a:bodyPr>
            <a:normAutofit/>
          </a:bodyPr>
          <a:lstStyle/>
          <a:p>
            <a:r>
              <a:rPr lang="hr-HR" dirty="0">
                <a:solidFill>
                  <a:srgbClr val="FFFFFF"/>
                </a:solidFill>
              </a:rPr>
              <a:t>Olimpijske su igre imale i veliki vjerski značaj ,veličale su i slavile vrhovnoga boga Zeusa kojemu su podigli i veliki kip u </a:t>
            </a:r>
            <a:r>
              <a:rPr lang="hr-HR" dirty="0" err="1">
                <a:solidFill>
                  <a:srgbClr val="FFFFFF"/>
                </a:solidFill>
              </a:rPr>
              <a:t>Olimpiji</a:t>
            </a:r>
            <a:r>
              <a:rPr lang="hr-HR" dirty="0">
                <a:solidFill>
                  <a:srgbClr val="FFFFFF"/>
                </a:solidFill>
              </a:rPr>
              <a:t>.</a:t>
            </a:r>
          </a:p>
          <a:p>
            <a:pPr marL="0" indent="0">
              <a:buNone/>
            </a:pPr>
            <a:endParaRPr lang="hr-HR" dirty="0">
              <a:solidFill>
                <a:srgbClr val="FFFFFF"/>
              </a:solidFill>
            </a:endParaRPr>
          </a:p>
        </p:txBody>
      </p:sp>
    </p:spTree>
    <p:extLst>
      <p:ext uri="{BB962C8B-B14F-4D97-AF65-F5344CB8AC3E}">
        <p14:creationId xmlns:p14="http://schemas.microsoft.com/office/powerpoint/2010/main" val="342143844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582E2B9-602B-4C89-AF2C-61089647177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4572001"/>
          </a:xfrm>
          <a:prstGeom prst="rect">
            <a:avLst/>
          </a:prstGeom>
          <a:blipFill dpi="0" rotWithShape="1">
            <a:blip r:embed="rId2">
              <a:duotone>
                <a:schemeClr val="accent1">
                  <a:shade val="45000"/>
                  <a:satMod val="135000"/>
                </a:schemeClr>
                <a:prstClr val="white"/>
              </a:duotone>
            </a:blip>
            <a:srcRect/>
            <a:tile tx="25400" ty="6350" sx="71000" sy="71000" flip="none" algn="tl"/>
          </a:blip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1" name="Straight Connector 10">
            <a:extLst>
              <a:ext uri="{FF2B5EF4-FFF2-40B4-BE49-F238E27FC236}">
                <a16:creationId xmlns:a16="http://schemas.microsoft.com/office/drawing/2014/main" id="{0C72E367-6E37-4C6B-AAC0-CBF9C4B39605}"/>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 name="Slika 3">
            <a:extLst>
              <a:ext uri="{FF2B5EF4-FFF2-40B4-BE49-F238E27FC236}">
                <a16:creationId xmlns:a16="http://schemas.microsoft.com/office/drawing/2014/main" id="{DE98B50C-BA93-41CD-B941-579B74DA17D4}"/>
              </a:ext>
            </a:extLst>
          </p:cNvPr>
          <p:cNvPicPr>
            <a:picLocks noChangeAspect="1"/>
          </p:cNvPicPr>
          <p:nvPr/>
        </p:nvPicPr>
        <p:blipFill rotWithShape="1">
          <a:blip r:embed="rId3"/>
          <a:srcRect l="5014" t="30189" r="4077"/>
          <a:stretch/>
        </p:blipFill>
        <p:spPr>
          <a:xfrm>
            <a:off x="20" y="10"/>
            <a:ext cx="12191980" cy="6857990"/>
          </a:xfrm>
          <a:prstGeom prst="rect">
            <a:avLst/>
          </a:prstGeom>
        </p:spPr>
      </p:pic>
      <p:sp>
        <p:nvSpPr>
          <p:cNvPr id="13" name="Rectangle 12">
            <a:extLst>
              <a:ext uri="{FF2B5EF4-FFF2-40B4-BE49-F238E27FC236}">
                <a16:creationId xmlns:a16="http://schemas.microsoft.com/office/drawing/2014/main" id="{CCA14438-FAE0-4B71-BFF6-300D6398547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59968"/>
            <a:ext cx="12192000" cy="2298032"/>
          </a:xfrm>
          <a:prstGeom prst="rect">
            <a:avLst/>
          </a:prstGeom>
          <a:solidFill>
            <a:schemeClr val="tx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F3E5F9C0-6F69-4426-8767-818047D5760C}"/>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chemeClr val="accent1">
                <a:alpha val="80000"/>
              </a:schemeClr>
            </a:solidFill>
          </a:ln>
        </p:spPr>
        <p:style>
          <a:lnRef idx="1">
            <a:schemeClr val="accent1"/>
          </a:lnRef>
          <a:fillRef idx="0">
            <a:schemeClr val="accent1"/>
          </a:fillRef>
          <a:effectRef idx="0">
            <a:schemeClr val="accent1"/>
          </a:effectRef>
          <a:fontRef idx="minor">
            <a:schemeClr val="tx1"/>
          </a:fontRef>
        </p:style>
      </p:cxnSp>
      <p:sp>
        <p:nvSpPr>
          <p:cNvPr id="2" name="Naslov 1">
            <a:extLst>
              <a:ext uri="{FF2B5EF4-FFF2-40B4-BE49-F238E27FC236}">
                <a16:creationId xmlns:a16="http://schemas.microsoft.com/office/drawing/2014/main" id="{0217A95D-8089-42CC-9BC2-9CCC83A1DE48}"/>
              </a:ext>
            </a:extLst>
          </p:cNvPr>
          <p:cNvSpPr>
            <a:spLocks noGrp="1"/>
          </p:cNvSpPr>
          <p:nvPr>
            <p:ph type="title"/>
          </p:nvPr>
        </p:nvSpPr>
        <p:spPr>
          <a:xfrm>
            <a:off x="457200" y="4960137"/>
            <a:ext cx="7772400" cy="1463040"/>
          </a:xfrm>
        </p:spPr>
        <p:txBody>
          <a:bodyPr vert="horz" lIns="91440" tIns="45720" rIns="91440" bIns="45720" rtlCol="0" anchor="ctr">
            <a:normAutofit/>
          </a:bodyPr>
          <a:lstStyle/>
          <a:p>
            <a:pPr algn="r"/>
            <a:r>
              <a:rPr lang="en-US" spc="200">
                <a:solidFill>
                  <a:schemeClr val="bg2">
                    <a:lumMod val="75000"/>
                  </a:schemeClr>
                </a:solidFill>
              </a:rPr>
              <a:t>Održavanja </a:t>
            </a:r>
          </a:p>
        </p:txBody>
      </p:sp>
      <p:sp>
        <p:nvSpPr>
          <p:cNvPr id="3" name="Rezervirano mjesto sadržaja 2">
            <a:extLst>
              <a:ext uri="{FF2B5EF4-FFF2-40B4-BE49-F238E27FC236}">
                <a16:creationId xmlns:a16="http://schemas.microsoft.com/office/drawing/2014/main" id="{55294A64-0DE5-47FC-9969-0FB4F4B779E4}"/>
              </a:ext>
            </a:extLst>
          </p:cNvPr>
          <p:cNvSpPr>
            <a:spLocks noGrp="1"/>
          </p:cNvSpPr>
          <p:nvPr>
            <p:ph idx="1"/>
          </p:nvPr>
        </p:nvSpPr>
        <p:spPr>
          <a:xfrm>
            <a:off x="8610600" y="4960137"/>
            <a:ext cx="3200400" cy="1463040"/>
          </a:xfrm>
        </p:spPr>
        <p:txBody>
          <a:bodyPr vert="horz" lIns="91440" tIns="45720" rIns="91440" bIns="45720" rtlCol="0" anchor="ctr">
            <a:normAutofit/>
          </a:bodyPr>
          <a:lstStyle/>
          <a:p>
            <a:pPr marL="0" indent="0">
              <a:lnSpc>
                <a:spcPct val="100000"/>
              </a:lnSpc>
              <a:spcBef>
                <a:spcPts val="0"/>
              </a:spcBef>
              <a:buNone/>
            </a:pPr>
            <a:r>
              <a:rPr lang="en-US" sz="1800" dirty="0" err="1">
                <a:solidFill>
                  <a:schemeClr val="bg2">
                    <a:lumMod val="75000"/>
                  </a:schemeClr>
                </a:solidFill>
              </a:rPr>
              <a:t>Olimpijske</a:t>
            </a:r>
            <a:r>
              <a:rPr lang="en-US" sz="1800" dirty="0">
                <a:solidFill>
                  <a:schemeClr val="bg2">
                    <a:lumMod val="75000"/>
                  </a:schemeClr>
                </a:solidFill>
              </a:rPr>
              <a:t> </a:t>
            </a:r>
            <a:r>
              <a:rPr lang="en-US" sz="1800" dirty="0" err="1">
                <a:solidFill>
                  <a:schemeClr val="bg2">
                    <a:lumMod val="75000"/>
                  </a:schemeClr>
                </a:solidFill>
              </a:rPr>
              <a:t>igre</a:t>
            </a:r>
            <a:r>
              <a:rPr lang="en-US" sz="1800" dirty="0">
                <a:solidFill>
                  <a:schemeClr val="bg2">
                    <a:lumMod val="75000"/>
                  </a:schemeClr>
                </a:solidFill>
              </a:rPr>
              <a:t> </a:t>
            </a:r>
            <a:r>
              <a:rPr lang="en-US" sz="1800" dirty="0" err="1">
                <a:solidFill>
                  <a:schemeClr val="bg2">
                    <a:lumMod val="75000"/>
                  </a:schemeClr>
                </a:solidFill>
              </a:rPr>
              <a:t>održavale</a:t>
            </a:r>
            <a:r>
              <a:rPr lang="en-US" sz="1800" dirty="0">
                <a:solidFill>
                  <a:schemeClr val="bg2">
                    <a:lumMod val="75000"/>
                  </a:schemeClr>
                </a:solidFill>
              </a:rPr>
              <a:t> </a:t>
            </a:r>
            <a:r>
              <a:rPr lang="en-US" sz="1800" dirty="0" err="1">
                <a:solidFill>
                  <a:schemeClr val="bg2">
                    <a:lumMod val="75000"/>
                  </a:schemeClr>
                </a:solidFill>
              </a:rPr>
              <a:t>su</a:t>
            </a:r>
            <a:r>
              <a:rPr lang="en-US" sz="1800" dirty="0">
                <a:solidFill>
                  <a:schemeClr val="bg2">
                    <a:lumMod val="75000"/>
                  </a:schemeClr>
                </a:solidFill>
              </a:rPr>
              <a:t> se </a:t>
            </a:r>
            <a:r>
              <a:rPr lang="en-US" sz="1800" dirty="0" err="1">
                <a:solidFill>
                  <a:schemeClr val="bg2">
                    <a:lumMod val="75000"/>
                  </a:schemeClr>
                </a:solidFill>
              </a:rPr>
              <a:t>svake</a:t>
            </a:r>
            <a:r>
              <a:rPr lang="en-US" sz="1800" dirty="0">
                <a:solidFill>
                  <a:schemeClr val="bg2">
                    <a:lumMod val="75000"/>
                  </a:schemeClr>
                </a:solidFill>
              </a:rPr>
              <a:t> 4 </a:t>
            </a:r>
            <a:r>
              <a:rPr lang="en-US" sz="1800" dirty="0" err="1">
                <a:solidFill>
                  <a:schemeClr val="bg2">
                    <a:lumMod val="75000"/>
                  </a:schemeClr>
                </a:solidFill>
              </a:rPr>
              <a:t>godine,a</a:t>
            </a:r>
            <a:r>
              <a:rPr lang="en-US" sz="1800" dirty="0">
                <a:solidFill>
                  <a:schemeClr val="bg2">
                    <a:lumMod val="75000"/>
                  </a:schemeClr>
                </a:solidFill>
              </a:rPr>
              <a:t> </a:t>
            </a:r>
            <a:r>
              <a:rPr lang="en-US" sz="1800" dirty="0" err="1">
                <a:solidFill>
                  <a:schemeClr val="bg2">
                    <a:lumMod val="75000"/>
                  </a:schemeClr>
                </a:solidFill>
              </a:rPr>
              <a:t>trajale</a:t>
            </a:r>
            <a:r>
              <a:rPr lang="en-US" sz="1800" dirty="0">
                <a:solidFill>
                  <a:schemeClr val="bg2">
                    <a:lumMod val="75000"/>
                  </a:schemeClr>
                </a:solidFill>
              </a:rPr>
              <a:t> </a:t>
            </a:r>
            <a:r>
              <a:rPr lang="en-US" sz="1800" dirty="0" err="1">
                <a:solidFill>
                  <a:schemeClr val="bg2">
                    <a:lumMod val="75000"/>
                  </a:schemeClr>
                </a:solidFill>
              </a:rPr>
              <a:t>su</a:t>
            </a:r>
            <a:r>
              <a:rPr lang="en-US" sz="1800" dirty="0">
                <a:solidFill>
                  <a:schemeClr val="bg2">
                    <a:lumMod val="75000"/>
                  </a:schemeClr>
                </a:solidFill>
              </a:rPr>
              <a:t> </a:t>
            </a:r>
            <a:r>
              <a:rPr lang="hr-HR" sz="1800" dirty="0">
                <a:solidFill>
                  <a:schemeClr val="bg2">
                    <a:lumMod val="75000"/>
                  </a:schemeClr>
                </a:solidFill>
              </a:rPr>
              <a:t>više</a:t>
            </a:r>
            <a:r>
              <a:rPr lang="en-US" sz="1800" dirty="0">
                <a:solidFill>
                  <a:schemeClr val="bg2">
                    <a:lumMod val="75000"/>
                  </a:schemeClr>
                </a:solidFill>
              </a:rPr>
              <a:t> dana.</a:t>
            </a:r>
          </a:p>
        </p:txBody>
      </p:sp>
    </p:spTree>
    <p:extLst>
      <p:ext uri="{BB962C8B-B14F-4D97-AF65-F5344CB8AC3E}">
        <p14:creationId xmlns:p14="http://schemas.microsoft.com/office/powerpoint/2010/main" val="3121612374"/>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3">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3" name="Slika 2">
            <a:extLst>
              <a:ext uri="{FF2B5EF4-FFF2-40B4-BE49-F238E27FC236}">
                <a16:creationId xmlns:a16="http://schemas.microsoft.com/office/drawing/2014/main" id="{4FB52102-8DCB-48E6-8BA7-8F66FC0D991F}"/>
              </a:ext>
            </a:extLst>
          </p:cNvPr>
          <p:cNvPicPr>
            <a:picLocks noChangeAspect="1"/>
          </p:cNvPicPr>
          <p:nvPr/>
        </p:nvPicPr>
        <p:blipFill>
          <a:blip r:embed="rId2"/>
          <a:stretch>
            <a:fillRect/>
          </a:stretch>
        </p:blipFill>
        <p:spPr>
          <a:xfrm>
            <a:off x="6316394" y="640080"/>
            <a:ext cx="5115206" cy="5470810"/>
          </a:xfrm>
          <a:prstGeom prst="rect">
            <a:avLst/>
          </a:prstGeom>
        </p:spPr>
      </p:pic>
      <p:sp>
        <p:nvSpPr>
          <p:cNvPr id="2" name="Naslov 1">
            <a:extLst>
              <a:ext uri="{FF2B5EF4-FFF2-40B4-BE49-F238E27FC236}">
                <a16:creationId xmlns:a16="http://schemas.microsoft.com/office/drawing/2014/main" id="{41375086-4F65-4D36-B322-DD8833C71695}"/>
              </a:ext>
            </a:extLst>
          </p:cNvPr>
          <p:cNvSpPr>
            <a:spLocks noGrp="1"/>
          </p:cNvSpPr>
          <p:nvPr>
            <p:ph type="title"/>
          </p:nvPr>
        </p:nvSpPr>
        <p:spPr>
          <a:xfrm>
            <a:off x="1024129" y="585216"/>
            <a:ext cx="4431792" cy="1499616"/>
          </a:xfrm>
        </p:spPr>
        <p:txBody>
          <a:bodyPr>
            <a:normAutofit/>
          </a:bodyPr>
          <a:lstStyle/>
          <a:p>
            <a:r>
              <a:rPr lang="hr-HR"/>
              <a:t>Moderne olimpijske igre</a:t>
            </a:r>
            <a:endParaRPr lang="hr-HR" dirty="0"/>
          </a:p>
        </p:txBody>
      </p:sp>
      <p:graphicFrame>
        <p:nvGraphicFramePr>
          <p:cNvPr id="14" name="Rezervirano mjesto sadržaja 2"/>
          <p:cNvGraphicFramePr>
            <a:graphicFrameLocks noGrp="1"/>
          </p:cNvGraphicFramePr>
          <p:nvPr>
            <p:ph idx="1"/>
            <p:extLst>
              <p:ext uri="{D42A27DB-BD31-4B8C-83A1-F6EECF244321}">
                <p14:modId xmlns:p14="http://schemas.microsoft.com/office/powerpoint/2010/main" val="3389816045"/>
              </p:ext>
            </p:extLst>
          </p:nvPr>
        </p:nvGraphicFramePr>
        <p:xfrm>
          <a:off x="1024128" y="2286000"/>
          <a:ext cx="4429615" cy="39319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6231375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xit" presetSubtype="1" fill="hold" grpId="0" nodeType="clickEffect">
                                  <p:stCondLst>
                                    <p:cond delay="0"/>
                                  </p:stCondLst>
                                  <p:childTnLst>
                                    <p:animEffect transition="out" filter="wheel(1)">
                                      <p:cBhvr>
                                        <p:cTn id="6" dur="2000"/>
                                        <p:tgtEl>
                                          <p:spTgt spid="14"/>
                                        </p:tgtEl>
                                      </p:cBhvr>
                                    </p:animEffect>
                                    <p:set>
                                      <p:cBhvr>
                                        <p:cTn id="7" dur="1" fill="hold">
                                          <p:stCondLst>
                                            <p:cond delay="19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4"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54374F08-A9F3-4F96-8BC0-FAAE7CF627B3}"/>
              </a:ext>
            </a:extLst>
          </p:cNvPr>
          <p:cNvSpPr>
            <a:spLocks noGrp="1"/>
          </p:cNvSpPr>
          <p:nvPr>
            <p:ph type="title"/>
          </p:nvPr>
        </p:nvSpPr>
        <p:spPr/>
        <p:txBody>
          <a:bodyPr/>
          <a:lstStyle/>
          <a:p>
            <a:r>
              <a:rPr lang="hr-HR" dirty="0"/>
              <a:t>HVALA NA PAŽNJI </a:t>
            </a:r>
            <a:r>
              <a:rPr lang="hr-HR" dirty="0">
                <a:sym typeface="Wingdings" panose="05000000000000000000" pitchFamily="2" charset="2"/>
              </a:rPr>
              <a:t> (napravile </a:t>
            </a:r>
            <a:r>
              <a:rPr lang="hr-HR" dirty="0" err="1">
                <a:sym typeface="Wingdings" panose="05000000000000000000" pitchFamily="2" charset="2"/>
              </a:rPr>
              <a:t>nika</a:t>
            </a:r>
            <a:r>
              <a:rPr lang="hr-HR" dirty="0">
                <a:sym typeface="Wingdings" panose="05000000000000000000" pitchFamily="2" charset="2"/>
              </a:rPr>
              <a:t> </a:t>
            </a:r>
            <a:r>
              <a:rPr lang="hr-HR" dirty="0" err="1">
                <a:sym typeface="Wingdings" panose="05000000000000000000" pitchFamily="2" charset="2"/>
              </a:rPr>
              <a:t>ćurković</a:t>
            </a:r>
            <a:r>
              <a:rPr lang="hr-HR" dirty="0">
                <a:sym typeface="Wingdings" panose="05000000000000000000" pitchFamily="2" charset="2"/>
              </a:rPr>
              <a:t> i </a:t>
            </a:r>
            <a:r>
              <a:rPr lang="hr-HR" dirty="0" err="1">
                <a:sym typeface="Wingdings" panose="05000000000000000000" pitchFamily="2" charset="2"/>
              </a:rPr>
              <a:t>klara</a:t>
            </a:r>
            <a:r>
              <a:rPr lang="hr-HR" dirty="0">
                <a:sym typeface="Wingdings" panose="05000000000000000000" pitchFamily="2" charset="2"/>
              </a:rPr>
              <a:t> </a:t>
            </a:r>
            <a:r>
              <a:rPr lang="hr-HR" dirty="0" err="1">
                <a:sym typeface="Wingdings" panose="05000000000000000000" pitchFamily="2" charset="2"/>
              </a:rPr>
              <a:t>grgić</a:t>
            </a:r>
            <a:r>
              <a:rPr lang="hr-HR" dirty="0">
                <a:sym typeface="Wingdings" panose="05000000000000000000" pitchFamily="2" charset="2"/>
              </a:rPr>
              <a:t>)</a:t>
            </a:r>
            <a:endParaRPr lang="hr-HR" dirty="0"/>
          </a:p>
        </p:txBody>
      </p:sp>
    </p:spTree>
    <p:extLst>
      <p:ext uri="{BB962C8B-B14F-4D97-AF65-F5344CB8AC3E}">
        <p14:creationId xmlns:p14="http://schemas.microsoft.com/office/powerpoint/2010/main" val="27800451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A41AC481-B287-49C8-90EF-C669597D2D0A}"/>
    </a:ext>
  </a:extLst>
</a:theme>
</file>

<file path=docProps/app.xml><?xml version="1.0" encoding="utf-8"?>
<Properties xmlns="http://schemas.openxmlformats.org/officeDocument/2006/extended-properties" xmlns:vt="http://schemas.openxmlformats.org/officeDocument/2006/docPropsVTypes">
  <Template>Integral</Template>
  <TotalTime>174</TotalTime>
  <Words>318</Words>
  <Application>Microsoft Office PowerPoint</Application>
  <PresentationFormat>Široki zaslon</PresentationFormat>
  <Paragraphs>18</Paragraphs>
  <Slides>9</Slides>
  <Notes>0</Notes>
  <HiddenSlides>0</HiddenSlides>
  <MMClips>0</MMClips>
  <ScaleCrop>false</ScaleCrop>
  <HeadingPairs>
    <vt:vector size="6" baseType="variant">
      <vt:variant>
        <vt:lpstr>Korišteni fontovi</vt:lpstr>
      </vt:variant>
      <vt:variant>
        <vt:i4>4</vt:i4>
      </vt:variant>
      <vt:variant>
        <vt:lpstr>Tema</vt:lpstr>
      </vt:variant>
      <vt:variant>
        <vt:i4>1</vt:i4>
      </vt:variant>
      <vt:variant>
        <vt:lpstr>Naslovi slajdova</vt:lpstr>
      </vt:variant>
      <vt:variant>
        <vt:i4>9</vt:i4>
      </vt:variant>
    </vt:vector>
  </HeadingPairs>
  <TitlesOfParts>
    <vt:vector size="14" baseType="lpstr">
      <vt:lpstr>Tw Cen MT</vt:lpstr>
      <vt:lpstr>Tw Cen MT Condensed</vt:lpstr>
      <vt:lpstr>Wingdings</vt:lpstr>
      <vt:lpstr>Wingdings 3</vt:lpstr>
      <vt:lpstr>Integral</vt:lpstr>
      <vt:lpstr>POVIJEST OLIMPIJSKIH IGARA</vt:lpstr>
      <vt:lpstr>OLIMPIJA</vt:lpstr>
      <vt:lpstr>Atleti </vt:lpstr>
      <vt:lpstr>Početak olimpijskih igara</vt:lpstr>
      <vt:lpstr>Vrste igara</vt:lpstr>
      <vt:lpstr>Vjerski značaji</vt:lpstr>
      <vt:lpstr>Održavanja </vt:lpstr>
      <vt:lpstr>Moderne olimpijske igre</vt:lpstr>
      <vt:lpstr>HVALA NA PAŽNJI  (napravile nika ćurković i klara grgić)</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POVIJEST OLIMPIJSKIH IGARA</dc:title>
  <dc:creator>Klara Grgić</dc:creator>
  <cp:lastModifiedBy>Rok</cp:lastModifiedBy>
  <cp:revision>31</cp:revision>
  <dcterms:created xsi:type="dcterms:W3CDTF">2018-02-05T16:50:31Z</dcterms:created>
  <dcterms:modified xsi:type="dcterms:W3CDTF">2018-02-17T07:59:59Z</dcterms:modified>
</cp:coreProperties>
</file>