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6" r:id="rId6"/>
    <p:sldId id="260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 M" initials="HM" lastIdx="3" clrIdx="0">
    <p:extLst>
      <p:ext uri="{19B8F6BF-5375-455C-9EA6-DF929625EA0E}">
        <p15:presenceInfo xmlns:p15="http://schemas.microsoft.com/office/powerpoint/2012/main" userId="c9ce8151649844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8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A30DF-53B3-4EBA-B10B-7635D42EE080}" type="datetimeFigureOut">
              <a:rPr lang="hr-HR" smtClean="0"/>
              <a:t>3.2.2018.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393E2-8251-4650-B0D4-19DF88A118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793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g"/><Relationship Id="rId12" Type="http://schemas.openxmlformats.org/officeDocument/2006/relationships/image" Target="../media/image2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835728" y="2446317"/>
            <a:ext cx="5688281" cy="1163781"/>
          </a:xfrm>
        </p:spPr>
        <p:txBody>
          <a:bodyPr>
            <a:noAutofit/>
          </a:bodyPr>
          <a:lstStyle/>
          <a:p>
            <a:r>
              <a:rPr lang="hr-HR" sz="8000" dirty="0" smtClean="0">
                <a:solidFill>
                  <a:srgbClr val="7030A0"/>
                </a:solidFill>
              </a:rPr>
              <a:t>Grčki hram  </a:t>
            </a:r>
            <a:endParaRPr lang="hr-HR" sz="8000" dirty="0">
              <a:solidFill>
                <a:srgbClr val="7030A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521740" y="6460176"/>
            <a:ext cx="4670260" cy="571994"/>
          </a:xfrm>
        </p:spPr>
        <p:txBody>
          <a:bodyPr/>
          <a:lstStyle/>
          <a:p>
            <a:r>
              <a:rPr lang="hr-HR" dirty="0" smtClean="0">
                <a:solidFill>
                  <a:srgbClr val="00B0F0"/>
                </a:solidFill>
              </a:rPr>
              <a:t>Napravili</a:t>
            </a:r>
            <a:r>
              <a:rPr lang="hr-HR" dirty="0" smtClean="0"/>
              <a:t> 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LUKA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00B050"/>
                </a:solidFill>
              </a:rPr>
              <a:t>MATIJAŠEVIĆ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FFFF00"/>
                </a:solidFill>
              </a:rPr>
              <a:t>I</a:t>
            </a:r>
            <a:r>
              <a:rPr lang="hr-HR" dirty="0" smtClean="0"/>
              <a:t> </a:t>
            </a:r>
            <a:r>
              <a:rPr lang="hr-HR" dirty="0" smtClean="0">
                <a:solidFill>
                  <a:schemeClr val="accent4"/>
                </a:solidFill>
              </a:rPr>
              <a:t>IVAN</a:t>
            </a:r>
            <a:r>
              <a:rPr lang="hr-HR" dirty="0" smtClean="0"/>
              <a:t> </a:t>
            </a:r>
            <a:r>
              <a:rPr lang="hr-HR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IVKOVIć</a:t>
            </a:r>
            <a:endParaRPr lang="hr-H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3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3">
                    <a:lumMod val="75000"/>
                  </a:schemeClr>
                </a:solidFill>
              </a:rPr>
              <a:t>Izgled hrama</a:t>
            </a:r>
            <a:endParaRPr lang="hr-H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61901" y="2206148"/>
            <a:ext cx="9855325" cy="987081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Najvažnija zgrada u grčkoj arhitekturi bio je grčki hram.</a:t>
            </a:r>
            <a:r>
              <a:rPr lang="hr-HR" dirty="0"/>
              <a:t> </a:t>
            </a:r>
            <a:r>
              <a:rPr lang="hr-H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Hram se razvija iz </a:t>
            </a:r>
            <a:r>
              <a:rPr lang="hr-HR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mikenskog </a:t>
            </a:r>
            <a:r>
              <a:rPr lang="hr-HR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megarona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- </a:t>
            </a:r>
            <a:r>
              <a:rPr lang="hr-H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središnjeg pravokutnog prostora sa </a:t>
            </a:r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stupovima.</a:t>
            </a:r>
            <a:r>
              <a:rPr lang="hr-HR" dirty="0"/>
              <a:t> </a:t>
            </a:r>
            <a:r>
              <a:rPr lang="hr-HR" dirty="0" err="1">
                <a:solidFill>
                  <a:schemeClr val="accent5"/>
                </a:solidFill>
              </a:rPr>
              <a:t>Naos</a:t>
            </a:r>
            <a:r>
              <a:rPr lang="hr-HR" dirty="0">
                <a:solidFill>
                  <a:schemeClr val="accent5"/>
                </a:solidFill>
              </a:rPr>
              <a:t> ili </a:t>
            </a:r>
            <a:r>
              <a:rPr lang="hr-HR" dirty="0" err="1">
                <a:solidFill>
                  <a:schemeClr val="accent5"/>
                </a:solidFill>
              </a:rPr>
              <a:t>cela</a:t>
            </a:r>
            <a:r>
              <a:rPr lang="hr-HR" dirty="0">
                <a:solidFill>
                  <a:schemeClr val="accent5"/>
                </a:solidFill>
              </a:rPr>
              <a:t> je temeljni centralni prostor grčkog hrama okružen zidovima u kojemu se obično čuvao kip božanstva kojemu je hram </a:t>
            </a:r>
            <a:r>
              <a:rPr lang="hr-HR" dirty="0" smtClean="0">
                <a:solidFill>
                  <a:schemeClr val="accent5"/>
                </a:solidFill>
              </a:rPr>
              <a:t>posvećen</a:t>
            </a:r>
            <a:r>
              <a:rPr lang="hr-H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  <a:r>
              <a:rPr lang="hr-HR" dirty="0"/>
              <a:t> </a:t>
            </a:r>
            <a:r>
              <a:rPr lang="hr-H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Osobito je stup značajan za grčku arhitekturu jer prema njegovom izgledu, možemo govoriti u kojem su stilu izgrađeni hramovi</a:t>
            </a:r>
            <a:r>
              <a:rPr lang="hr-H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r>
              <a:rPr lang="hr-HR" dirty="0"/>
              <a:t> </a:t>
            </a:r>
            <a:r>
              <a:rPr lang="hr-HR" dirty="0">
                <a:solidFill>
                  <a:srgbClr val="FFFF00"/>
                </a:solidFill>
              </a:rPr>
              <a:t>Ispred </a:t>
            </a:r>
            <a:r>
              <a:rPr lang="hr-HR" dirty="0" err="1">
                <a:solidFill>
                  <a:srgbClr val="FFFF00"/>
                </a:solidFill>
              </a:rPr>
              <a:t>naosa</a:t>
            </a:r>
            <a:r>
              <a:rPr lang="hr-HR" dirty="0">
                <a:solidFill>
                  <a:srgbClr val="FFFF00"/>
                </a:solidFill>
              </a:rPr>
              <a:t> stoje stupovi koji nose </a:t>
            </a:r>
            <a:r>
              <a:rPr lang="hr-HR" dirty="0" err="1">
                <a:solidFill>
                  <a:srgbClr val="FFFF00"/>
                </a:solidFill>
              </a:rPr>
              <a:t>arhitrav</a:t>
            </a:r>
            <a:r>
              <a:rPr lang="hr-HR" dirty="0">
                <a:solidFill>
                  <a:srgbClr val="FFFF00"/>
                </a:solidFill>
              </a:rPr>
              <a:t> pred-prostora (</a:t>
            </a:r>
            <a:r>
              <a:rPr lang="hr-HR" i="1" dirty="0" err="1">
                <a:solidFill>
                  <a:srgbClr val="FFFF00"/>
                </a:solidFill>
              </a:rPr>
              <a:t>anta</a:t>
            </a:r>
            <a:r>
              <a:rPr lang="hr-HR" dirty="0" smtClean="0">
                <a:solidFill>
                  <a:srgbClr val="FFFF00"/>
                </a:solidFill>
              </a:rPr>
              <a:t>).</a:t>
            </a:r>
            <a:endParaRPr lang="hr-HR" dirty="0">
              <a:solidFill>
                <a:srgbClr val="FFFF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86" y="4167993"/>
            <a:ext cx="3466605" cy="2343425"/>
          </a:xfrm>
          <a:prstGeom prst="rect">
            <a:avLst/>
          </a:prstGeom>
        </p:spPr>
      </p:pic>
      <p:sp>
        <p:nvSpPr>
          <p:cNvPr id="5" name="Strelica udesno 4"/>
          <p:cNvSpPr/>
          <p:nvPr/>
        </p:nvSpPr>
        <p:spPr>
          <a:xfrm rot="10800000">
            <a:off x="4779818" y="5237018"/>
            <a:ext cx="1312223" cy="5106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6840188" y="5307672"/>
            <a:ext cx="3853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smtClean="0">
                <a:solidFill>
                  <a:schemeClr val="accent6">
                    <a:lumMod val="75000"/>
                  </a:schemeClr>
                </a:solidFill>
              </a:rPr>
              <a:t>GRČKI HRAM</a:t>
            </a:r>
            <a:endParaRPr lang="hr-HR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101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99364" y="4055423"/>
            <a:ext cx="3714007" cy="1175657"/>
          </a:xfrm>
        </p:spPr>
        <p:txBody>
          <a:bodyPr/>
          <a:lstStyle/>
          <a:p>
            <a:r>
              <a:rPr lang="hr-H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Plan </a:t>
            </a:r>
            <a:r>
              <a:rPr lang="hr-HR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partenona</a:t>
            </a:r>
            <a:r>
              <a:rPr lang="hr-H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</a:t>
            </a:r>
            <a:endParaRPr lang="hr-HR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01" y="2509673"/>
            <a:ext cx="1807986" cy="3649662"/>
          </a:xfrm>
        </p:spPr>
      </p:pic>
      <p:sp>
        <p:nvSpPr>
          <p:cNvPr id="5" name="Strelica dolje 4"/>
          <p:cNvSpPr/>
          <p:nvPr/>
        </p:nvSpPr>
        <p:spPr>
          <a:xfrm rot="5400000">
            <a:off x="3806042" y="415404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264345" y="516579"/>
            <a:ext cx="7568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PLAN </a:t>
            </a:r>
            <a:r>
              <a:rPr lang="hr-HR" sz="6000" dirty="0" smtClean="0">
                <a:solidFill>
                  <a:schemeClr val="bg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      </a:t>
            </a:r>
            <a:r>
              <a:rPr lang="hr-HR" sz="6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                </a:t>
            </a:r>
            <a:endParaRPr lang="hr-HR" sz="6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2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FF00"/>
                </a:solidFill>
              </a:rPr>
              <a:t>GRČKI HRAM - SVETIŠTE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801" y="2142068"/>
            <a:ext cx="10131425" cy="1082084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rgbClr val="00B050"/>
                </a:solidFill>
              </a:rPr>
              <a:t>Grčki hram bio je izuzetno važan za grčku religiju jer je bio svetište</a:t>
            </a:r>
            <a:r>
              <a:rPr lang="hr-HR" sz="1200" dirty="0" smtClean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hr-HR" dirty="0" smtClean="0">
                <a:solidFill>
                  <a:srgbClr val="00B050"/>
                </a:solidFill>
              </a:rPr>
              <a:t>Prva točka razvoja grčkoga hrama seže između 8. i 7. stoljeća prije Krista.</a:t>
            </a:r>
          </a:p>
          <a:p>
            <a:pPr marL="0" indent="0">
              <a:buNone/>
            </a:pPr>
            <a:endParaRPr lang="hr-HR" dirty="0" smtClean="0">
              <a:solidFill>
                <a:srgbClr val="00B05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9" y="3300353"/>
            <a:ext cx="4483843" cy="307747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878" y="3300353"/>
            <a:ext cx="4017756" cy="307226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37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33303" y="775855"/>
            <a:ext cx="10238302" cy="1486395"/>
          </a:xfrm>
        </p:spPr>
        <p:txBody>
          <a:bodyPr/>
          <a:lstStyle/>
          <a:p>
            <a:r>
              <a:rPr lang="hr-H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Grčke arhitekture / GRADNJA HRAMOVA</a:t>
            </a:r>
            <a:endParaRPr lang="hr-HR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38299" y="3204908"/>
            <a:ext cx="10131425" cy="1931169"/>
          </a:xfrm>
        </p:spPr>
        <p:txBody>
          <a:bodyPr>
            <a:normAutofit fontScale="62500" lnSpcReduction="20000"/>
          </a:bodyPr>
          <a:lstStyle/>
          <a:p>
            <a:r>
              <a:rPr lang="hr-HR" sz="2900" dirty="0" smtClean="0">
                <a:solidFill>
                  <a:schemeClr val="accent1">
                    <a:lumMod val="75000"/>
                  </a:schemeClr>
                </a:solidFill>
              </a:rPr>
              <a:t>Hramovi su se gradili od arhitektonskih presvlaka i obloga od jarkih boja oslikane pečenom glinom.</a:t>
            </a:r>
          </a:p>
          <a:p>
            <a:r>
              <a:rPr lang="hr-HR" sz="2900" dirty="0" smtClean="0">
                <a:solidFill>
                  <a:schemeClr val="accent1">
                    <a:lumMod val="75000"/>
                  </a:schemeClr>
                </a:solidFill>
              </a:rPr>
              <a:t>Ponekad su se gradile i sa </a:t>
            </a:r>
            <a:r>
              <a:rPr lang="hr-HR" sz="2900" dirty="0" err="1" smtClean="0">
                <a:solidFill>
                  <a:schemeClr val="accent1">
                    <a:lumMod val="75000"/>
                  </a:schemeClr>
                </a:solidFill>
              </a:rPr>
              <a:t>bareljefnim</a:t>
            </a:r>
            <a:r>
              <a:rPr lang="hr-HR" sz="2900" dirty="0" smtClean="0">
                <a:solidFill>
                  <a:schemeClr val="accent1">
                    <a:lumMod val="75000"/>
                  </a:schemeClr>
                </a:solidFill>
              </a:rPr>
              <a:t> figurama.</a:t>
            </a:r>
          </a:p>
          <a:p>
            <a:r>
              <a:rPr lang="hr-HR" sz="2900" dirty="0" smtClean="0">
                <a:solidFill>
                  <a:schemeClr val="accent1">
                    <a:lumMod val="75000"/>
                  </a:schemeClr>
                </a:solidFill>
              </a:rPr>
              <a:t>Povijest arhitekture odvija se u znaku razlika koje bijahu u potpunosti zastupljene u tradicionalnom razlikovanju dorskoga i jonskoga reda.</a:t>
            </a:r>
          </a:p>
          <a:p>
            <a:r>
              <a:rPr lang="hr-HR" sz="2900" smtClean="0">
                <a:solidFill>
                  <a:schemeClr val="accent1">
                    <a:lumMod val="75000"/>
                  </a:schemeClr>
                </a:solidFill>
              </a:rPr>
              <a:t>Prvi zastupljen </a:t>
            </a:r>
            <a:r>
              <a:rPr lang="hr-HR" sz="2900" dirty="0" smtClean="0">
                <a:solidFill>
                  <a:schemeClr val="accent1">
                    <a:lumMod val="75000"/>
                  </a:schemeClr>
                </a:solidFill>
              </a:rPr>
              <a:t>na Peloponezu ,ali uskoro prihvaćen i od kontinentalne Grčke i otoka najbližih njenim obalama.</a:t>
            </a:r>
          </a:p>
          <a:p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87" y="4867336"/>
            <a:ext cx="2771775" cy="16478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011" y="4867336"/>
            <a:ext cx="257175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9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815439"/>
          </a:xfrm>
        </p:spPr>
        <p:txBody>
          <a:bodyPr/>
          <a:lstStyle/>
          <a:p>
            <a:r>
              <a:rPr lang="hr-HR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SLIKE GRČKOG HRAMA  </a:t>
            </a:r>
            <a:endParaRPr lang="hr-HR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425039"/>
            <a:ext cx="4388468" cy="3287115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045" y="1425039"/>
            <a:ext cx="4975760" cy="2955884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608156" y="5367647"/>
            <a:ext cx="11249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C000"/>
                </a:solidFill>
              </a:rPr>
              <a:t>Širina stupa, osobito širina pri dnu, određuje i sve ostale mjere u hramu - ona je modul, mjera. Stup nije gladak, u njegovu vertikalu urezani su uzdužni plitki žljebovi koje nazivamo </a:t>
            </a:r>
            <a:r>
              <a:rPr lang="hr-HR" dirty="0" err="1">
                <a:solidFill>
                  <a:srgbClr val="FFC000"/>
                </a:solidFill>
              </a:rPr>
              <a:t>kanelurama</a:t>
            </a:r>
            <a:r>
              <a:rPr lang="hr-HR" dirty="0">
                <a:solidFill>
                  <a:srgbClr val="FFC000"/>
                </a:solidFill>
              </a:rPr>
              <a:t> </a:t>
            </a:r>
            <a:r>
              <a:rPr lang="hr-HR" dirty="0" smtClean="0">
                <a:solidFill>
                  <a:srgbClr val="FFC000"/>
                </a:solidFill>
              </a:rPr>
              <a:t> </a:t>
            </a:r>
            <a:r>
              <a:rPr lang="hr-HR" dirty="0">
                <a:solidFill>
                  <a:srgbClr val="FFC000"/>
                </a:solidFill>
              </a:rPr>
              <a:t>ili </a:t>
            </a:r>
            <a:r>
              <a:rPr lang="hr-HR" dirty="0" err="1" smtClean="0">
                <a:solidFill>
                  <a:srgbClr val="FFC000"/>
                </a:solidFill>
              </a:rPr>
              <a:t>kanelirima</a:t>
            </a:r>
            <a:r>
              <a:rPr lang="hr-HR" dirty="0">
                <a:solidFill>
                  <a:srgbClr val="FFC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6864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92D050"/>
                </a:solidFill>
              </a:rPr>
              <a:t>NAGRADNA IGRA!</a:t>
            </a:r>
            <a:br>
              <a:rPr lang="hr-HR" dirty="0">
                <a:solidFill>
                  <a:srgbClr val="92D050"/>
                </a:solidFill>
              </a:rPr>
            </a:br>
            <a:r>
              <a:rPr lang="hr-HR" sz="2000" dirty="0" smtClean="0">
                <a:solidFill>
                  <a:srgbClr val="FFFF00"/>
                </a:solidFill>
              </a:rPr>
              <a:t>(</a:t>
            </a:r>
            <a:r>
              <a:rPr lang="hr-HR" sz="2000" dirty="0" err="1" smtClean="0">
                <a:solidFill>
                  <a:srgbClr val="FFFF00"/>
                </a:solidFill>
              </a:rPr>
              <a:t>kolko</a:t>
            </a:r>
            <a:r>
              <a:rPr lang="hr-HR" sz="2000" dirty="0" smtClean="0">
                <a:solidFill>
                  <a:srgbClr val="FFFF00"/>
                </a:solidFill>
              </a:rPr>
              <a:t> ste vidjeli </a:t>
            </a:r>
            <a:r>
              <a:rPr lang="hr-HR" sz="2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 i  u našoj prezentaciji?)</a:t>
            </a:r>
            <a:endParaRPr lang="hr-HR" sz="2000" dirty="0">
              <a:solidFill>
                <a:srgbClr val="FFFF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</a:t>
            </a:r>
          </a:p>
          <a:p>
            <a:r>
              <a:rPr lang="hr-HR" dirty="0" smtClean="0">
                <a:solidFill>
                  <a:srgbClr val="00B0F0"/>
                </a:solidFill>
                <a:sym typeface="Wingdings" panose="05000000000000000000" pitchFamily="2" charset="2"/>
              </a:rPr>
              <a:t></a:t>
            </a:r>
          </a:p>
          <a:p>
            <a:r>
              <a:rPr lang="hr-HR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</a:t>
            </a:r>
          </a:p>
          <a:p>
            <a:r>
              <a:rPr lang="hr-HR" dirty="0" smtClean="0">
                <a:solidFill>
                  <a:srgbClr val="00B0F0"/>
                </a:solidFill>
                <a:sym typeface="Wingdings" panose="05000000000000000000" pitchFamily="2" charset="2"/>
              </a:rPr>
              <a:t></a:t>
            </a:r>
          </a:p>
          <a:p>
            <a:r>
              <a:rPr lang="hr-HR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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412" y="2801788"/>
            <a:ext cx="2305050" cy="19812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9" y="3224488"/>
            <a:ext cx="2619375" cy="17430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652" y="4913485"/>
            <a:ext cx="2133600" cy="198172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252" y="4913487"/>
            <a:ext cx="2143125" cy="198172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764" y="4913486"/>
            <a:ext cx="2133600" cy="198172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9" y="1712279"/>
            <a:ext cx="2952750" cy="155257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1" y="4917482"/>
            <a:ext cx="2143125" cy="1981729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4752089"/>
            <a:ext cx="2143125" cy="2143125"/>
          </a:xfrm>
          <a:prstGeom prst="rect">
            <a:avLst/>
          </a:prstGeom>
        </p:spPr>
      </p:pic>
      <p:sp>
        <p:nvSpPr>
          <p:cNvPr id="12" name="TekstniOkvir 11"/>
          <p:cNvSpPr txBox="1"/>
          <p:nvPr/>
        </p:nvSpPr>
        <p:spPr>
          <a:xfrm>
            <a:off x="7322820" y="1199125"/>
            <a:ext cx="3308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Nagrada:3 GOOOLMANIA SLIČICE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16" name="Snimljeni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975975" y="1761067"/>
            <a:ext cx="609600" cy="609600"/>
          </a:xfrm>
          <a:prstGeom prst="rect">
            <a:avLst/>
          </a:prstGeom>
        </p:spPr>
      </p:pic>
      <p:sp>
        <p:nvSpPr>
          <p:cNvPr id="17" name="TekstniOkvir 16"/>
          <p:cNvSpPr txBox="1"/>
          <p:nvPr/>
        </p:nvSpPr>
        <p:spPr>
          <a:xfrm>
            <a:off x="8241475" y="445325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7030A0"/>
                </a:solidFill>
              </a:rPr>
              <a:t>Rješenje:160 </a:t>
            </a:r>
            <a:r>
              <a:rPr lang="hr-HR" dirty="0" smtClean="0">
                <a:solidFill>
                  <a:srgbClr val="7030A0"/>
                </a:solidFill>
                <a:sym typeface="Wingdings" panose="05000000000000000000" pitchFamily="2" charset="2"/>
              </a:rPr>
              <a:t> i </a:t>
            </a:r>
            <a:endParaRPr lang="hr-H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028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6878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/>
      <p:bldP spid="3" grpId="0" build="p"/>
      <p:bldP spid="12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chemeClr val="accent3"/>
                </a:solidFill>
              </a:rPr>
              <a:t>OCJENITE NAŠU PREZENTACIJU</a:t>
            </a:r>
            <a:r>
              <a:rPr lang="hr-HR" dirty="0" smtClean="0">
                <a:solidFill>
                  <a:srgbClr val="FFFF00"/>
                </a:solidFill>
              </a:rPr>
              <a:t>!</a:t>
            </a:r>
            <a:r>
              <a:rPr lang="hr-HR" dirty="0" smtClean="0">
                <a:solidFill>
                  <a:srgbClr val="FF0000"/>
                </a:solidFill>
              </a:rPr>
              <a:t/>
            </a:r>
            <a:br>
              <a:rPr lang="hr-HR" dirty="0" smtClean="0">
                <a:solidFill>
                  <a:srgbClr val="FF0000"/>
                </a:solidFill>
              </a:rPr>
            </a:br>
            <a:r>
              <a:rPr lang="hr-HR" sz="2000" dirty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hr-HR" sz="2000" dirty="0" smtClean="0">
                <a:solidFill>
                  <a:schemeClr val="accent2">
                    <a:lumMod val="75000"/>
                  </a:schemeClr>
                </a:solidFill>
              </a:rPr>
              <a:t>napišite na papir koliko vam se sviđa (</a:t>
            </a:r>
            <a:r>
              <a:rPr lang="hr-HR" sz="2000" dirty="0" err="1" smtClean="0">
                <a:solidFill>
                  <a:schemeClr val="accent2">
                    <a:lumMod val="75000"/>
                  </a:schemeClr>
                </a:solidFill>
              </a:rPr>
              <a:t>zvijezdicama</a:t>
            </a:r>
            <a:r>
              <a:rPr lang="hr-HR" sz="2000" dirty="0" smtClean="0">
                <a:solidFill>
                  <a:schemeClr val="accent2">
                    <a:lumMod val="75000"/>
                  </a:schemeClr>
                </a:solidFill>
              </a:rPr>
              <a:t>)]</a:t>
            </a:r>
            <a:endParaRPr lang="hr-HR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389362"/>
          </a:xfrm>
        </p:spPr>
        <p:txBody>
          <a:bodyPr/>
          <a:lstStyle/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6" name="Zvijezda s 5 krakova 5"/>
          <p:cNvSpPr/>
          <p:nvPr/>
        </p:nvSpPr>
        <p:spPr>
          <a:xfrm>
            <a:off x="825335" y="2205677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Zvijezda s 5 krakova 6"/>
          <p:cNvSpPr/>
          <p:nvPr/>
        </p:nvSpPr>
        <p:spPr>
          <a:xfrm>
            <a:off x="863930" y="3272477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Zvijezda s 5 krakova 7"/>
          <p:cNvSpPr/>
          <p:nvPr/>
        </p:nvSpPr>
        <p:spPr>
          <a:xfrm>
            <a:off x="902525" y="4162582"/>
            <a:ext cx="837210" cy="84908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Zvijezda s 5 krakova 9"/>
          <p:cNvSpPr/>
          <p:nvPr/>
        </p:nvSpPr>
        <p:spPr>
          <a:xfrm>
            <a:off x="840179" y="593766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Zvijezda s 5 krakova 10"/>
          <p:cNvSpPr/>
          <p:nvPr/>
        </p:nvSpPr>
        <p:spPr>
          <a:xfrm>
            <a:off x="2065295" y="3272477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Zvijezda s 5 krakova 11"/>
          <p:cNvSpPr/>
          <p:nvPr/>
        </p:nvSpPr>
        <p:spPr>
          <a:xfrm>
            <a:off x="2065295" y="412992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Zvijezda s 5 krakova 12"/>
          <p:cNvSpPr/>
          <p:nvPr/>
        </p:nvSpPr>
        <p:spPr>
          <a:xfrm>
            <a:off x="3129147" y="413461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Zvijezda s 5 krakova 13"/>
          <p:cNvSpPr/>
          <p:nvPr/>
        </p:nvSpPr>
        <p:spPr>
          <a:xfrm>
            <a:off x="2054949" y="5063573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Zvijezda s 5 krakova 15"/>
          <p:cNvSpPr/>
          <p:nvPr/>
        </p:nvSpPr>
        <p:spPr>
          <a:xfrm>
            <a:off x="3125166" y="5035963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Zvijezda s 5 krakova 16"/>
          <p:cNvSpPr/>
          <p:nvPr/>
        </p:nvSpPr>
        <p:spPr>
          <a:xfrm>
            <a:off x="4162054" y="5035963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Zvijezda s 5 krakova 17"/>
          <p:cNvSpPr/>
          <p:nvPr/>
        </p:nvSpPr>
        <p:spPr>
          <a:xfrm>
            <a:off x="855023" y="5063573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Zvijezda s 5 krakova 18"/>
          <p:cNvSpPr/>
          <p:nvPr/>
        </p:nvSpPr>
        <p:spPr>
          <a:xfrm>
            <a:off x="1993569" y="593766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Zvijezda s 5 krakova 19"/>
          <p:cNvSpPr/>
          <p:nvPr/>
        </p:nvSpPr>
        <p:spPr>
          <a:xfrm>
            <a:off x="3093667" y="593766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Zvijezda s 5 krakova 20"/>
          <p:cNvSpPr/>
          <p:nvPr/>
        </p:nvSpPr>
        <p:spPr>
          <a:xfrm>
            <a:off x="4167642" y="593766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Zvijezda s 5 krakova 21"/>
          <p:cNvSpPr/>
          <p:nvPr/>
        </p:nvSpPr>
        <p:spPr>
          <a:xfrm>
            <a:off x="5260166" y="593172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5751513" y="2560265"/>
            <a:ext cx="3532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600" dirty="0" smtClean="0">
                <a:solidFill>
                  <a:srgbClr val="FF0000"/>
                </a:solidFill>
              </a:rPr>
              <a:t>Hvala!</a:t>
            </a:r>
            <a:endParaRPr lang="hr-HR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71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ki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Nebeski</Template>
  <TotalTime>172</TotalTime>
  <Words>181</Words>
  <Application>Microsoft Office PowerPoint</Application>
  <PresentationFormat>Široki zaslon</PresentationFormat>
  <Paragraphs>29</Paragraphs>
  <Slides>8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Nebeski</vt:lpstr>
      <vt:lpstr>Grčki hram  </vt:lpstr>
      <vt:lpstr>Izgled hrama</vt:lpstr>
      <vt:lpstr>Plan partenona       </vt:lpstr>
      <vt:lpstr>GRČKI HRAM - SVETIŠTE</vt:lpstr>
      <vt:lpstr>Grčke arhitekture / GRADNJA HRAMOVA</vt:lpstr>
      <vt:lpstr> SLIKE GRČKOG HRAMA  </vt:lpstr>
      <vt:lpstr>NAGRADNA IGRA! (kolko ste vidjeli  i  u našoj prezentaciji?)</vt:lpstr>
      <vt:lpstr>OCJENITE NAŠU PREZENTACIJU! [napišite na papir koliko vam se sviđa (zvijezdicama)]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Grčki hram</dc:title>
  <dc:creator>H M</dc:creator>
  <cp:lastModifiedBy>H M</cp:lastModifiedBy>
  <cp:revision>27</cp:revision>
  <dcterms:created xsi:type="dcterms:W3CDTF">2018-01-25T14:32:28Z</dcterms:created>
  <dcterms:modified xsi:type="dcterms:W3CDTF">2018-02-03T12:13:36Z</dcterms:modified>
</cp:coreProperties>
</file>