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embeddedFontLst>
    <p:embeddedFont>
      <p:font typeface="Monotype Corsiva" panose="03010101010201010101" pitchFamily="66" charset="0"/>
      <p:italic r:id="rId11"/>
    </p:embeddedFont>
    <p:embeddedFont>
      <p:font typeface="Source Code Pro" panose="020B0604020202020204" charset="-18"/>
      <p:regular r:id="rId12"/>
      <p:bold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2" d="100"/>
          <a:sy n="142" d="100"/>
        </p:scale>
        <p:origin x="714" y="10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rot="10800000">
            <a:off x="4226100" y="2933550"/>
            <a:ext cx="691800" cy="388500"/>
          </a:xfrm>
          <a:prstGeom prst="triangle">
            <a:avLst>
              <a:gd name="adj" fmla="val 50000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-25" y="0"/>
            <a:ext cx="9144000" cy="3124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Shape 52"/>
          <p:cNvCxnSpPr/>
          <p:nvPr/>
        </p:nvCxnSpPr>
        <p:spPr>
          <a:xfrm>
            <a:off x="413275" y="2988275"/>
            <a:ext cx="9105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lgDash"/>
            <a:round/>
            <a:headEnd type="none" w="med" len="med"/>
            <a:tailEnd type="none" w="med" len="med"/>
          </a:ln>
        </p:spPr>
      </p:cxnSp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>
            <a:off x="0" y="1567350"/>
            <a:ext cx="9144000" cy="2008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hape 20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med" len="med"/>
            <a:tailEnd type="none" w="med" len="med"/>
          </a:ln>
        </p:spPr>
      </p:cxn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hape 25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med" len="med"/>
            <a:tailEnd type="none" w="med" len="med"/>
          </a:ln>
        </p:spPr>
      </p:cxn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39999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2"/>
          </p:nvPr>
        </p:nvSpPr>
        <p:spPr>
          <a:xfrm>
            <a:off x="4832400" y="1468825"/>
            <a:ext cx="39999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Shape 34"/>
          <p:cNvCxnSpPr/>
          <p:nvPr/>
        </p:nvCxnSpPr>
        <p:spPr>
          <a:xfrm>
            <a:off x="418675" y="1457787"/>
            <a:ext cx="614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med" len="med"/>
            <a:tailEnd type="none" w="med" len="med"/>
          </a:ln>
        </p:spPr>
      </p:cxnSp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311700" y="1618204"/>
            <a:ext cx="2808000" cy="295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90250" y="528900"/>
            <a:ext cx="5678100" cy="408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solidFill>
          <a:schemeClr val="dk1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4572000" y="175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3" name="Shape 43"/>
          <p:cNvCxnSpPr/>
          <p:nvPr/>
        </p:nvCxnSpPr>
        <p:spPr>
          <a:xfrm>
            <a:off x="5029675" y="4495500"/>
            <a:ext cx="5772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lgDash"/>
            <a:round/>
            <a:headEnd type="none" w="med" len="med"/>
            <a:tailEnd type="none" w="med" len="med"/>
          </a:ln>
        </p:spPr>
      </p:cxnSp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265500" y="1078750"/>
            <a:ext cx="4045200" cy="17892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ubTitle" idx="1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Oswald"/>
              <a:buNone/>
              <a:defRPr sz="2100"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odern-writer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hyperlink" Target="https://hr.wikipedia.org/wiki/Heraclea_Lyncestis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ctrTitle"/>
          </p:nvPr>
        </p:nvSpPr>
        <p:spPr>
          <a:xfrm>
            <a:off x="411175" y="644300"/>
            <a:ext cx="8282400" cy="1090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hr"/>
              <a:t>GRČKA KUĆA</a:t>
            </a:r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ubTitle" idx="1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/>
              <a:t>                                        Ella Hasel, 5.b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3433650" y="358650"/>
            <a:ext cx="28659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/>
              <a:t>                              PRVE KUĆE </a:t>
            </a:r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256325" y="1341975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Font typeface="Lobster"/>
              <a:buChar char="-"/>
            </a:pPr>
            <a:r>
              <a:rPr lang="hr" sz="2400" dirty="0">
                <a:latin typeface="Monotype Corsiva" pitchFamily="66" charset="0"/>
                <a:ea typeface="Lobster"/>
                <a:cs typeface="Lobster"/>
                <a:sym typeface="Lobster"/>
              </a:rPr>
              <a:t>siromašno stanovništvo = bijedne kućice</a:t>
            </a:r>
            <a:endParaRPr sz="2400" dirty="0">
              <a:latin typeface="Monotype Corsiva" pitchFamily="66" charset="0"/>
              <a:ea typeface="Lobster"/>
              <a:cs typeface="Lobster"/>
              <a:sym typeface="Lobster"/>
            </a:endParaRP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Font typeface="Lobster"/>
              <a:buChar char="-"/>
            </a:pPr>
            <a:r>
              <a:rPr lang="hr" sz="2400" dirty="0">
                <a:latin typeface="Monotype Corsiva" pitchFamily="66" charset="0"/>
                <a:ea typeface="Lobster"/>
                <a:cs typeface="Lobster"/>
                <a:sym typeface="Lobster"/>
              </a:rPr>
              <a:t>javni život bitniji od privatnog</a:t>
            </a:r>
            <a:endParaRPr sz="2400" dirty="0">
              <a:latin typeface="Monotype Corsiva" pitchFamily="66" charset="0"/>
              <a:ea typeface="Lobster"/>
              <a:cs typeface="Lobster"/>
              <a:sym typeface="Lobster"/>
            </a:endParaRP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hr" sz="2400" dirty="0">
                <a:latin typeface="Monotype Corsiva" pitchFamily="66" charset="0"/>
                <a:ea typeface="Lobster"/>
                <a:cs typeface="Lobster"/>
                <a:sym typeface="Lobster"/>
              </a:rPr>
              <a:t>zvali su ih “bijele tamnice”</a:t>
            </a:r>
            <a:r>
              <a:rPr lang="hr" sz="2400" dirty="0">
                <a:latin typeface="Monotype Corsiva" pitchFamily="66" charset="0"/>
              </a:rPr>
              <a:t> </a:t>
            </a:r>
            <a:endParaRPr sz="2400" dirty="0">
              <a:latin typeface="Monotype Corsiva" pitchFamily="66" charset="0"/>
            </a:endParaRPr>
          </a:p>
          <a:p>
            <a:pPr marL="0" lvl="0" indent="0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pic>
        <p:nvPicPr>
          <p:cNvPr id="70" name="Shape 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27400" y="2353700"/>
            <a:ext cx="3383975" cy="2088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2790000" y="317100"/>
            <a:ext cx="42435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/>
              <a:t>NAČIN GRADNJE PRVIH  </a:t>
            </a:r>
            <a:r>
              <a:rPr lang="hr-HR"/>
              <a:t>GRČKIH </a:t>
            </a:r>
            <a:r>
              <a:rPr lang="hr"/>
              <a:t>KUĆA</a:t>
            </a:r>
            <a:endParaRPr dirty="0"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242475" y="984250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Font typeface="Lobster"/>
              <a:buChar char="-"/>
            </a:pPr>
            <a:r>
              <a:rPr lang="hr" sz="2400" dirty="0">
                <a:latin typeface="Lobster"/>
                <a:ea typeface="Lobster"/>
                <a:cs typeface="Lobster"/>
                <a:sym typeface="Lobster"/>
              </a:rPr>
              <a:t>    </a:t>
            </a:r>
            <a:r>
              <a:rPr lang="hr" sz="2400" dirty="0">
                <a:latin typeface="Monotype Corsiva" pitchFamily="66" charset="0"/>
                <a:ea typeface="Lobster"/>
                <a:cs typeface="Lobster"/>
                <a:sym typeface="Lobster"/>
              </a:rPr>
              <a:t>prve Grčke kuće građene su od opeke sušene na suncu,kojoj je kao potporanj služila struktura od drveta</a:t>
            </a:r>
            <a:endParaRPr sz="2400" dirty="0">
              <a:latin typeface="Monotype Corsiva" pitchFamily="66" charset="0"/>
              <a:ea typeface="Lobster"/>
              <a:cs typeface="Lobster"/>
              <a:sym typeface="Lobster"/>
            </a:endParaRP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Font typeface="Lobster"/>
              <a:buChar char="-"/>
            </a:pPr>
            <a:r>
              <a:rPr lang="hr" sz="2400" dirty="0">
                <a:latin typeface="Monotype Corsiva" pitchFamily="66" charset="0"/>
                <a:ea typeface="Lobster"/>
                <a:cs typeface="Lobster"/>
                <a:sym typeface="Lobster"/>
              </a:rPr>
              <a:t>zbijene duž uskih i tijesnih ulica ispod uzvišenog dijela grada - akropole </a:t>
            </a:r>
            <a:endParaRPr sz="2400" dirty="0">
              <a:latin typeface="Monotype Corsiva" pitchFamily="66" charset="0"/>
              <a:ea typeface="Lobster"/>
              <a:cs typeface="Lobster"/>
              <a:sym typeface="Lobster"/>
            </a:endParaRP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Font typeface="Lobster"/>
              <a:buChar char="-"/>
            </a:pPr>
            <a:r>
              <a:rPr lang="hr" sz="2400" dirty="0">
                <a:latin typeface="Monotype Corsiva" pitchFamily="66" charset="0"/>
                <a:ea typeface="Lobster"/>
                <a:cs typeface="Lobster"/>
                <a:sym typeface="Lobster"/>
              </a:rPr>
              <a:t>bez vode i higijenskih prostorija</a:t>
            </a:r>
            <a:endParaRPr sz="2400" dirty="0">
              <a:latin typeface="Monotype Corsiva" pitchFamily="66" charset="0"/>
              <a:ea typeface="Lobster"/>
              <a:cs typeface="Lobster"/>
              <a:sym typeface="Lobster"/>
            </a:endParaRPr>
          </a:p>
          <a:p>
            <a:pPr marL="0" lvl="0" indent="0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pic>
        <p:nvPicPr>
          <p:cNvPr id="77" name="Shape 7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76056" y="2931790"/>
            <a:ext cx="3119399" cy="1890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Shape 7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15616" y="2859782"/>
            <a:ext cx="2755200" cy="206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2748275" y="289450"/>
            <a:ext cx="32400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/>
              <a:t>                                  RAZVOJ KUĆA</a:t>
            </a:r>
            <a:endParaRPr dirty="0"/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Font typeface="Lobster"/>
              <a:buChar char="-"/>
            </a:pPr>
            <a:r>
              <a:rPr lang="hr" sz="2400" dirty="0">
                <a:latin typeface="Monotype Corsiva" pitchFamily="66" charset="0"/>
                <a:ea typeface="Lobster"/>
                <a:cs typeface="Lobster"/>
                <a:sym typeface="Lobster"/>
              </a:rPr>
              <a:t>kuća brzo od jednostavnih oblika poprima modernija i praktičnija obilježja</a:t>
            </a:r>
            <a:endParaRPr sz="2400" dirty="0">
              <a:latin typeface="Monotype Corsiva" pitchFamily="66" charset="0"/>
              <a:ea typeface="Lobster"/>
              <a:cs typeface="Lobster"/>
              <a:sym typeface="Lobster"/>
            </a:endParaRP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Font typeface="Lobster"/>
              <a:buChar char="-"/>
            </a:pPr>
            <a:r>
              <a:rPr lang="hr" sz="2400" dirty="0">
                <a:latin typeface="Monotype Corsiva" pitchFamily="66" charset="0"/>
                <a:ea typeface="Lobster"/>
                <a:cs typeface="Lobster"/>
                <a:sym typeface="Lobster"/>
              </a:rPr>
              <a:t>prostorije postavljene uzdužno i polukružno</a:t>
            </a:r>
            <a:endParaRPr sz="2400" dirty="0">
              <a:latin typeface="Monotype Corsiva" pitchFamily="66" charset="0"/>
              <a:ea typeface="Lobster"/>
              <a:cs typeface="Lobster"/>
              <a:sym typeface="Lobster"/>
            </a:endParaRP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Font typeface="Lobster"/>
              <a:buChar char="-"/>
            </a:pPr>
            <a:r>
              <a:rPr lang="hr" sz="2400" dirty="0">
                <a:latin typeface="Monotype Corsiva" pitchFamily="66" charset="0"/>
                <a:ea typeface="Lobster"/>
                <a:cs typeface="Lobster"/>
                <a:sym typeface="Lobster"/>
              </a:rPr>
              <a:t>raznovrsne građevinske tehnike</a:t>
            </a:r>
            <a:endParaRPr sz="2400" dirty="0">
              <a:latin typeface="Monotype Corsiva" pitchFamily="66" charset="0"/>
              <a:ea typeface="Lobster"/>
              <a:cs typeface="Lobster"/>
              <a:sym typeface="Lobster"/>
            </a:endParaRPr>
          </a:p>
          <a:p>
            <a:pPr marL="0" lvl="0" indent="0" rtl="0">
              <a:spcBef>
                <a:spcPts val="1600"/>
              </a:spcBef>
              <a:spcAft>
                <a:spcPts val="1600"/>
              </a:spcAft>
              <a:buNone/>
            </a:pPr>
            <a:endParaRPr dirty="0">
              <a:latin typeface="Monotype Corsiva" pitchFamily="66" charset="0"/>
            </a:endParaRPr>
          </a:p>
        </p:txBody>
      </p:sp>
      <p:pic>
        <p:nvPicPr>
          <p:cNvPr id="85" name="Shape 8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71175" y="2949050"/>
            <a:ext cx="3310525" cy="18621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2956125" y="337875"/>
            <a:ext cx="28104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hr"/>
              <a:t>POKRIVANJE KUĆA</a:t>
            </a:r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Font typeface="Lobster"/>
              <a:buChar char="-"/>
            </a:pPr>
            <a:r>
              <a:rPr lang="hr" sz="2400" dirty="0">
                <a:latin typeface="Monotype Corsiva" pitchFamily="66" charset="0"/>
                <a:ea typeface="Lobster"/>
                <a:cs typeface="Lobster"/>
                <a:sym typeface="Lobster"/>
              </a:rPr>
              <a:t>novosti u načinu natkrivanja kuća</a:t>
            </a:r>
            <a:endParaRPr sz="2400" dirty="0">
              <a:latin typeface="Monotype Corsiva" pitchFamily="66" charset="0"/>
              <a:ea typeface="Lobster"/>
              <a:cs typeface="Lobster"/>
              <a:sym typeface="Lobster"/>
            </a:endParaRP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Font typeface="Lobster"/>
              <a:buChar char="-"/>
            </a:pPr>
            <a:r>
              <a:rPr lang="hr" sz="2400" dirty="0">
                <a:latin typeface="Monotype Corsiva" pitchFamily="66" charset="0"/>
                <a:ea typeface="Lobster"/>
                <a:cs typeface="Lobster"/>
                <a:sym typeface="Lobster"/>
              </a:rPr>
              <a:t>ravni krovovi s funkcijom bazena za skupljanje i otjecanje kišnice</a:t>
            </a:r>
            <a:endParaRPr sz="2400" dirty="0">
              <a:latin typeface="Monotype Corsiva" pitchFamily="66" charset="0"/>
              <a:ea typeface="Lobster"/>
              <a:cs typeface="Lobster"/>
              <a:sym typeface="Lobster"/>
            </a:endParaRP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Font typeface="Lobster"/>
              <a:buChar char="-"/>
            </a:pPr>
            <a:r>
              <a:rPr lang="hr" sz="2400" dirty="0">
                <a:latin typeface="Monotype Corsiva" pitchFamily="66" charset="0"/>
                <a:ea typeface="Lobster"/>
                <a:cs typeface="Lobster"/>
                <a:sym typeface="Lobster"/>
              </a:rPr>
              <a:t>krovovi s jednom ili više manjih krovića</a:t>
            </a:r>
            <a:endParaRPr sz="2400" dirty="0">
              <a:latin typeface="Monotype Corsiva" pitchFamily="66" charset="0"/>
              <a:ea typeface="Lobster"/>
              <a:cs typeface="Lobster"/>
              <a:sym typeface="Lobster"/>
            </a:endParaRPr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pic>
        <p:nvPicPr>
          <p:cNvPr id="92" name="Shape 9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2715766"/>
            <a:ext cx="4256626" cy="1869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2915816" y="754725"/>
            <a:ext cx="38904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/>
              <a:t>KLASIČNO I HELENISTIČKO RAZDOBLJE                            </a:t>
            </a:r>
            <a:endParaRPr dirty="0"/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200750" y="1121475"/>
            <a:ext cx="8631600" cy="344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Font typeface="Lobster"/>
              <a:buChar char="-"/>
            </a:pPr>
            <a:r>
              <a:rPr lang="hr" sz="2400" dirty="0">
                <a:latin typeface="Monotype Corsiva" pitchFamily="66" charset="0"/>
                <a:ea typeface="Lobster"/>
                <a:cs typeface="Lobster"/>
                <a:sym typeface="Lobster"/>
              </a:rPr>
              <a:t>sve veće zanimanje graditelja za funkcionalnost i udobnost doma u 5.st.pr.Kr.</a:t>
            </a:r>
            <a:endParaRPr sz="2400" dirty="0">
              <a:latin typeface="Monotype Corsiva" pitchFamily="66" charset="0"/>
              <a:ea typeface="Lobster"/>
              <a:cs typeface="Lobster"/>
              <a:sym typeface="Lobster"/>
            </a:endParaRP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Font typeface="Lobster"/>
              <a:buChar char="-"/>
            </a:pPr>
            <a:r>
              <a:rPr lang="hr" sz="2400" dirty="0">
                <a:latin typeface="Monotype Corsiva" pitchFamily="66" charset="0"/>
                <a:ea typeface="Lobster"/>
                <a:cs typeface="Lobster"/>
                <a:sym typeface="Lobster"/>
              </a:rPr>
              <a:t>prostorije raspoređene uokolo dvorišta</a:t>
            </a:r>
            <a:endParaRPr sz="2400" dirty="0">
              <a:latin typeface="Monotype Corsiva" pitchFamily="66" charset="0"/>
              <a:ea typeface="Lobster"/>
              <a:cs typeface="Lobster"/>
              <a:sym typeface="Lobster"/>
            </a:endParaRP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Font typeface="Lobster"/>
              <a:buChar char="-"/>
            </a:pPr>
            <a:r>
              <a:rPr lang="hr" sz="2400" dirty="0">
                <a:latin typeface="Monotype Corsiva" pitchFamily="66" charset="0"/>
                <a:ea typeface="Lobster"/>
                <a:cs typeface="Lobster"/>
                <a:sym typeface="Lobster"/>
              </a:rPr>
              <a:t>jedna starana okružena trijemom stupovima</a:t>
            </a:r>
            <a:endParaRPr sz="2400" dirty="0">
              <a:latin typeface="Monotype Corsiva" pitchFamily="66" charset="0"/>
              <a:ea typeface="Lobster"/>
              <a:cs typeface="Lobster"/>
              <a:sym typeface="Lobster"/>
            </a:endParaRP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Font typeface="Lobster"/>
              <a:buChar char="-"/>
            </a:pPr>
            <a:r>
              <a:rPr lang="hr" sz="2400" dirty="0">
                <a:latin typeface="Monotype Corsiva" pitchFamily="66" charset="0"/>
                <a:ea typeface="Lobster"/>
                <a:cs typeface="Lobster"/>
                <a:sym typeface="Lobster"/>
              </a:rPr>
              <a:t>stalne prostorije:dnevni boravak,kuhinja i mala kupaonica</a:t>
            </a:r>
            <a:endParaRPr sz="2400" dirty="0">
              <a:latin typeface="Monotype Corsiva" pitchFamily="66" charset="0"/>
              <a:ea typeface="Lobster"/>
              <a:cs typeface="Lobster"/>
              <a:sym typeface="Lobster"/>
            </a:endParaRP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Font typeface="Lobster"/>
              <a:buChar char="-"/>
            </a:pPr>
            <a:r>
              <a:rPr lang="hr" sz="2400" dirty="0">
                <a:latin typeface="Monotype Corsiva" pitchFamily="66" charset="0"/>
                <a:ea typeface="Lobster"/>
                <a:cs typeface="Lobster"/>
                <a:sym typeface="Lobster"/>
              </a:rPr>
              <a:t>rijetko su se javljale kuće s gornjim katom</a:t>
            </a:r>
            <a:endParaRPr sz="2400" dirty="0">
              <a:latin typeface="Monotype Corsiva" pitchFamily="66" charset="0"/>
              <a:ea typeface="Lobster"/>
              <a:cs typeface="Lobster"/>
              <a:sym typeface="Lobster"/>
            </a:endParaRPr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pic>
        <p:nvPicPr>
          <p:cNvPr id="99" name="Shape 99"/>
          <p:cNvPicPr preferRelativeResize="0"/>
          <p:nvPr/>
        </p:nvPicPr>
        <p:blipFill rotWithShape="1">
          <a:blip r:embed="rId3">
            <a:alphaModFix/>
          </a:blip>
          <a:srcRect t="7640" b="-7639"/>
          <a:stretch/>
        </p:blipFill>
        <p:spPr>
          <a:xfrm>
            <a:off x="5817425" y="3551324"/>
            <a:ext cx="3278125" cy="145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2627784" y="123478"/>
            <a:ext cx="445561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/>
              <a:t>PLEMIĆKE KUĆE</a:t>
            </a:r>
            <a:endParaRPr dirty="0"/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311700" y="707325"/>
            <a:ext cx="8520600" cy="214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Font typeface="Lobster"/>
              <a:buChar char="-"/>
            </a:pPr>
            <a:r>
              <a:rPr lang="hr-HR" sz="2400" dirty="0">
                <a:latin typeface="Monotype Corsiva" pitchFamily="66" charset="0"/>
                <a:ea typeface="Lobster"/>
                <a:cs typeface="Lobster"/>
                <a:sym typeface="Lobster"/>
              </a:rPr>
              <a:t>P</a:t>
            </a:r>
            <a:r>
              <a:rPr lang="hr" sz="2400" dirty="0">
                <a:latin typeface="Monotype Corsiva" pitchFamily="66" charset="0"/>
                <a:ea typeface="Lobster"/>
                <a:cs typeface="Lobster"/>
                <a:sym typeface="Lobster"/>
              </a:rPr>
              <a:t>lemstvo (</a:t>
            </a:r>
            <a:r>
              <a:rPr lang="hr-HR" sz="2400" dirty="0">
                <a:latin typeface="Monotype Corsiva" pitchFamily="66" charset="0"/>
                <a:ea typeface="Lobster"/>
                <a:cs typeface="Lobster"/>
                <a:sym typeface="Lobster"/>
              </a:rPr>
              <a:t>aristokracija)</a:t>
            </a:r>
            <a:r>
              <a:rPr lang="hr" sz="2400" dirty="0">
                <a:latin typeface="Monotype Corsiva" pitchFamily="66" charset="0"/>
                <a:ea typeface="Lobster"/>
                <a:cs typeface="Lobster"/>
                <a:sym typeface="Lobster"/>
              </a:rPr>
              <a:t> je živjelo u kućama s velikim brojem prostorija</a:t>
            </a:r>
            <a:endParaRPr sz="2400" dirty="0">
              <a:latin typeface="Monotype Corsiva" pitchFamily="66" charset="0"/>
              <a:ea typeface="Lobster"/>
              <a:cs typeface="Lobster"/>
              <a:sym typeface="Lobster"/>
            </a:endParaRP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Font typeface="Lobster"/>
              <a:buChar char="-"/>
            </a:pPr>
            <a:r>
              <a:rPr lang="hr" sz="2400" dirty="0">
                <a:latin typeface="Monotype Corsiva" pitchFamily="66" charset="0"/>
                <a:ea typeface="Lobster"/>
                <a:cs typeface="Lobster"/>
                <a:sym typeface="Lobster"/>
              </a:rPr>
              <a:t>kuće bogato uređene i puno luksuznije </a:t>
            </a:r>
            <a:endParaRPr sz="2400" dirty="0">
              <a:latin typeface="Monotype Corsiva" pitchFamily="66" charset="0"/>
              <a:ea typeface="Lobster"/>
              <a:cs typeface="Lobster"/>
              <a:sym typeface="Lobster"/>
            </a:endParaRP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Font typeface="Lobster"/>
              <a:buChar char="-"/>
            </a:pPr>
            <a:r>
              <a:rPr lang="hr" sz="2400" dirty="0">
                <a:latin typeface="Monotype Corsiva" pitchFamily="66" charset="0"/>
                <a:ea typeface="Lobster"/>
                <a:cs typeface="Lobster"/>
                <a:sym typeface="Lobster"/>
              </a:rPr>
              <a:t>podovi često ukrašeni mozaicima od riječnog šljunka s mitološkim likovima</a:t>
            </a:r>
            <a:endParaRPr sz="2400" dirty="0">
              <a:latin typeface="Monotype Corsiva" pitchFamily="66" charset="0"/>
              <a:ea typeface="Lobster"/>
              <a:cs typeface="Lobster"/>
              <a:sym typeface="Lobster"/>
            </a:endParaRP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Font typeface="Lobster"/>
              <a:buChar char="-"/>
            </a:pPr>
            <a:r>
              <a:rPr lang="hr" sz="2400" dirty="0">
                <a:latin typeface="Monotype Corsiva" pitchFamily="66" charset="0"/>
                <a:ea typeface="Lobster"/>
                <a:cs typeface="Lobster"/>
                <a:sym typeface="Lobster"/>
              </a:rPr>
              <a:t>tepisi,tapiserije i zidne slike</a:t>
            </a:r>
            <a:endParaRPr sz="2400" dirty="0">
              <a:latin typeface="Monotype Corsiva" pitchFamily="66" charset="0"/>
              <a:ea typeface="Lobster"/>
              <a:cs typeface="Lobster"/>
              <a:sym typeface="Lobster"/>
            </a:endParaRPr>
          </a:p>
          <a:p>
            <a:pPr marL="0" lvl="0" indent="0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pic>
        <p:nvPicPr>
          <p:cNvPr id="106" name="Shape 106"/>
          <p:cNvPicPr preferRelativeResize="0"/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6781626" y="3252369"/>
            <a:ext cx="1616848" cy="1654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Shape 10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071325" y="3128994"/>
            <a:ext cx="3097376" cy="183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Shape 10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34750" y="3093782"/>
            <a:ext cx="2537400" cy="19030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kstniOkvir 1">
            <a:extLst>
              <a:ext uri="{FF2B5EF4-FFF2-40B4-BE49-F238E27FC236}">
                <a16:creationId xmlns:a16="http://schemas.microsoft.com/office/drawing/2014/main" id="{99407F19-E8A3-4A81-9DA0-BCA1AD97D7A5}"/>
              </a:ext>
            </a:extLst>
          </p:cNvPr>
          <p:cNvSpPr txBox="1"/>
          <p:nvPr/>
        </p:nvSpPr>
        <p:spPr>
          <a:xfrm>
            <a:off x="6781626" y="4906944"/>
            <a:ext cx="16168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sz="9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2339752" y="195486"/>
            <a:ext cx="4256394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hr"/>
              <a:t>                                POPIS LITERATURE</a:t>
            </a:r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242475" y="1323450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Font typeface="Lobster"/>
              <a:buChar char="-"/>
            </a:pPr>
            <a:r>
              <a:rPr lang="hr" sz="2400">
                <a:latin typeface="Lobster"/>
                <a:ea typeface="Lobster"/>
                <a:cs typeface="Lobster"/>
                <a:sym typeface="Lobster"/>
              </a:rPr>
              <a:t>Internet</a:t>
            </a:r>
            <a:endParaRPr sz="2400">
              <a:latin typeface="Lobster"/>
              <a:ea typeface="Lobster"/>
              <a:cs typeface="Lobster"/>
              <a:sym typeface="Lobster"/>
            </a:endParaRP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Font typeface="Lobster"/>
              <a:buChar char="-"/>
            </a:pPr>
            <a:r>
              <a:rPr lang="hr" sz="2400">
                <a:latin typeface="Lobster"/>
                <a:ea typeface="Lobster"/>
                <a:cs typeface="Lobster"/>
                <a:sym typeface="Lobster"/>
              </a:rPr>
              <a:t>Drevna Grčka,Furio Durando</a:t>
            </a:r>
            <a:endParaRPr sz="2400">
              <a:latin typeface="Lobster"/>
              <a:ea typeface="Lobster"/>
              <a:cs typeface="Lobster"/>
              <a:sym typeface="Lobster"/>
            </a:endParaRPr>
          </a:p>
          <a:p>
            <a:pPr marL="457200" lvl="0" indent="-381000">
              <a:spcBef>
                <a:spcPts val="0"/>
              </a:spcBef>
              <a:spcAft>
                <a:spcPts val="0"/>
              </a:spcAft>
              <a:buSzPts val="2400"/>
              <a:buFont typeface="Lobster"/>
              <a:buChar char="-"/>
            </a:pPr>
            <a:r>
              <a:rPr lang="hr" sz="2400">
                <a:latin typeface="Lobster"/>
                <a:ea typeface="Lobster"/>
                <a:cs typeface="Lobster"/>
                <a:sym typeface="Lobster"/>
              </a:rPr>
              <a:t>Grci: život i civilizacija,Renzo Barsotti</a:t>
            </a:r>
            <a:endParaRPr sz="2400">
              <a:latin typeface="Lobster"/>
              <a:ea typeface="Lobster"/>
              <a:cs typeface="Lobster"/>
              <a:sym typeface="Lobster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ern Writer">
  <a:themeElements>
    <a:clrScheme name="Modern Writer">
      <a:dk1>
        <a:srgbClr val="E91D63"/>
      </a:dk1>
      <a:lt1>
        <a:srgbClr val="FFFFFF"/>
      </a:lt1>
      <a:dk2>
        <a:srgbClr val="424242"/>
      </a:dk2>
      <a:lt2>
        <a:srgbClr val="999999"/>
      </a:lt2>
      <a:accent1>
        <a:srgbClr val="607D8B"/>
      </a:accent1>
      <a:accent2>
        <a:srgbClr val="673AB7"/>
      </a:accent2>
      <a:accent3>
        <a:srgbClr val="9C26B0"/>
      </a:accent3>
      <a:accent4>
        <a:srgbClr val="0090AC"/>
      </a:accent4>
      <a:accent5>
        <a:srgbClr val="01AFD1"/>
      </a:accent5>
      <a:accent6>
        <a:srgbClr val="F8E71C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219</Words>
  <Application>Microsoft Office PowerPoint</Application>
  <PresentationFormat>Prikaz na zaslonu (16:9)</PresentationFormat>
  <Paragraphs>33</Paragraphs>
  <Slides>8</Slides>
  <Notes>8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4" baseType="lpstr">
      <vt:lpstr>Oswald</vt:lpstr>
      <vt:lpstr>Monotype Corsiva</vt:lpstr>
      <vt:lpstr>Arial</vt:lpstr>
      <vt:lpstr>Lobster</vt:lpstr>
      <vt:lpstr>Source Code Pro</vt:lpstr>
      <vt:lpstr>Modern Writer</vt:lpstr>
      <vt:lpstr>GRČKA KUĆA</vt:lpstr>
      <vt:lpstr>                              PRVE KUĆE </vt:lpstr>
      <vt:lpstr>NAČIN GRADNJE PRVIH  GRČKIH KUĆA</vt:lpstr>
      <vt:lpstr>                                  RAZVOJ KUĆA</vt:lpstr>
      <vt:lpstr>POKRIVANJE KUĆA</vt:lpstr>
      <vt:lpstr>KLASIČNO I HELENISTIČKO RAZDOBLJE                            </vt:lpstr>
      <vt:lpstr>PLEMIĆKE KUĆE</vt:lpstr>
      <vt:lpstr>                                POPIS LITERATURE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GRČKA KUĆA</dc:title>
  <dc:creator>ella</dc:creator>
  <cp:lastModifiedBy>Rok</cp:lastModifiedBy>
  <cp:revision>9</cp:revision>
  <dcterms:modified xsi:type="dcterms:W3CDTF">2018-02-17T08:19:33Z</dcterms:modified>
</cp:coreProperties>
</file>