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58" r:id="rId4"/>
    <p:sldId id="259" r:id="rId5"/>
    <p:sldId id="260" r:id="rId6"/>
    <p:sldId id="261" r:id="rId7"/>
    <p:sldId id="262" r:id="rId8"/>
    <p:sldId id="263" r:id="rId9"/>
    <p:sldId id="264" r:id="rId10"/>
    <p:sldId id="265" r:id="rId11"/>
    <p:sldId id="269" r:id="rId12"/>
    <p:sldId id="267" r:id="rId13"/>
    <p:sldId id="268" r:id="rId14"/>
    <p:sldId id="266" r:id="rId15"/>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AE9E59B1-0885-4858-8775-1E1CCF044A54}" type="datetimeFigureOut">
              <a:rPr lang="hr-HR"/>
              <a:pPr>
                <a:defRPr/>
              </a:pPr>
              <a:t>20.6.2013.</a:t>
            </a:fld>
            <a:endParaRPr lang="hr-HR"/>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hr-HR"/>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94FE979A-0313-45C5-A6A0-99E6AD5E078A}" type="slidenum">
              <a:rPr lang="hr-HR"/>
              <a:pPr>
                <a:defRP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0388CE7-92D4-4DB6-8095-F59A407E2A28}" type="datetimeFigureOut">
              <a:rPr lang="hr-HR"/>
              <a:pPr>
                <a:defRPr/>
              </a:pPr>
              <a:t>20.6.2013.</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303031FF-3FF9-4C1E-AC9F-113CB7062476}"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B2E04D5-7CF0-41CD-B570-6B18BDACC8F8}" type="datetimeFigureOut">
              <a:rPr lang="hr-HR"/>
              <a:pPr>
                <a:defRPr/>
              </a:pPr>
              <a:t>20.6.2013.</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0990EA50-A511-47D4-BF41-539EFBEEFCC1}"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0DF1494B-462F-4E97-875B-4127D11B73DE}" type="datetimeFigureOut">
              <a:rPr lang="hr-HR"/>
              <a:pPr>
                <a:defRPr/>
              </a:pPr>
              <a:t>20.6.2013.</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F877C3CD-ED85-4F54-8597-39553175DE03}"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9045CA7-B774-49CF-87C4-DC362A176BA9}" type="datetimeFigureOut">
              <a:rPr lang="hr-HR"/>
              <a:pPr>
                <a:defRPr/>
              </a:pPr>
              <a:t>20.6.2013.</a:t>
            </a:fld>
            <a:endParaRPr lang="hr-HR"/>
          </a:p>
        </p:txBody>
      </p:sp>
      <p:sp>
        <p:nvSpPr>
          <p:cNvPr id="7" name="Footer Placeholder 4"/>
          <p:cNvSpPr>
            <a:spLocks noGrp="1"/>
          </p:cNvSpPr>
          <p:nvPr>
            <p:ph type="ftr" sz="quarter" idx="11"/>
          </p:nvPr>
        </p:nvSpPr>
        <p:spPr/>
        <p:txBody>
          <a:bodyPr/>
          <a:lstStyle>
            <a:lvl1pPr>
              <a:defRPr/>
            </a:lvl1pPr>
            <a:extLst/>
          </a:lstStyle>
          <a:p>
            <a:pPr>
              <a:defRPr/>
            </a:pPr>
            <a:endParaRPr lang="hr-HR"/>
          </a:p>
        </p:txBody>
      </p:sp>
      <p:sp>
        <p:nvSpPr>
          <p:cNvPr id="8" name="Slide Number Placeholder 5"/>
          <p:cNvSpPr>
            <a:spLocks noGrp="1"/>
          </p:cNvSpPr>
          <p:nvPr>
            <p:ph type="sldNum" sz="quarter" idx="12"/>
          </p:nvPr>
        </p:nvSpPr>
        <p:spPr/>
        <p:txBody>
          <a:bodyPr/>
          <a:lstStyle>
            <a:lvl1pPr>
              <a:defRPr/>
            </a:lvl1pPr>
            <a:extLst/>
          </a:lstStyle>
          <a:p>
            <a:pPr>
              <a:defRPr/>
            </a:pPr>
            <a:fld id="{5116F5E5-A0A5-4A6D-BA9C-1F743C504E50}"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B035CBAB-A0F3-4564-807D-9AB82129BB35}" type="datetimeFigureOut">
              <a:rPr lang="hr-HR"/>
              <a:pPr>
                <a:defRPr/>
              </a:pPr>
              <a:t>20.6.2013.</a:t>
            </a:fld>
            <a:endParaRPr lang="hr-HR"/>
          </a:p>
        </p:txBody>
      </p:sp>
      <p:sp>
        <p:nvSpPr>
          <p:cNvPr id="6" name="Footer Placeholder 5"/>
          <p:cNvSpPr>
            <a:spLocks noGrp="1"/>
          </p:cNvSpPr>
          <p:nvPr>
            <p:ph type="ftr" sz="quarter" idx="11"/>
          </p:nvPr>
        </p:nvSpPr>
        <p:spPr/>
        <p:txBody>
          <a:bodyPr/>
          <a:lstStyle>
            <a:lvl1pPr>
              <a:defRPr/>
            </a:lvl1pPr>
            <a:extLst/>
          </a:lstStyle>
          <a:p>
            <a:pPr>
              <a:defRPr/>
            </a:pPr>
            <a:endParaRPr lang="hr-HR"/>
          </a:p>
        </p:txBody>
      </p:sp>
      <p:sp>
        <p:nvSpPr>
          <p:cNvPr id="7" name="Slide Number Placeholder 6"/>
          <p:cNvSpPr>
            <a:spLocks noGrp="1"/>
          </p:cNvSpPr>
          <p:nvPr>
            <p:ph type="sldNum" sz="quarter" idx="12"/>
          </p:nvPr>
        </p:nvSpPr>
        <p:spPr/>
        <p:txBody>
          <a:bodyPr/>
          <a:lstStyle>
            <a:lvl1pPr>
              <a:defRPr/>
            </a:lvl1pPr>
            <a:extLst/>
          </a:lstStyle>
          <a:p>
            <a:pPr>
              <a:defRPr/>
            </a:pPr>
            <a:fld id="{AD0057CA-C638-447D-9C82-9D28E59D294D}"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7F15319-0778-466D-A82F-2C4826EFC874}" type="datetimeFigureOut">
              <a:rPr lang="hr-HR"/>
              <a:pPr>
                <a:defRPr/>
              </a:pPr>
              <a:t>20.6.2013.</a:t>
            </a:fld>
            <a:endParaRPr lang="hr-HR"/>
          </a:p>
        </p:txBody>
      </p:sp>
      <p:sp>
        <p:nvSpPr>
          <p:cNvPr id="8" name="Footer Placeholder 7"/>
          <p:cNvSpPr>
            <a:spLocks noGrp="1"/>
          </p:cNvSpPr>
          <p:nvPr>
            <p:ph type="ftr" sz="quarter" idx="11"/>
          </p:nvPr>
        </p:nvSpPr>
        <p:spPr/>
        <p:txBody>
          <a:bodyPr/>
          <a:lstStyle>
            <a:lvl1pPr>
              <a:defRPr/>
            </a:lvl1pPr>
            <a:extLst/>
          </a:lstStyle>
          <a:p>
            <a:pPr>
              <a:defRPr/>
            </a:pPr>
            <a:endParaRPr lang="hr-HR"/>
          </a:p>
        </p:txBody>
      </p:sp>
      <p:sp>
        <p:nvSpPr>
          <p:cNvPr id="9" name="Slide Number Placeholder 8"/>
          <p:cNvSpPr>
            <a:spLocks noGrp="1"/>
          </p:cNvSpPr>
          <p:nvPr>
            <p:ph type="sldNum" sz="quarter" idx="12"/>
          </p:nvPr>
        </p:nvSpPr>
        <p:spPr/>
        <p:txBody>
          <a:bodyPr/>
          <a:lstStyle>
            <a:lvl1pPr>
              <a:defRPr/>
            </a:lvl1pPr>
            <a:extLst/>
          </a:lstStyle>
          <a:p>
            <a:pPr>
              <a:defRPr/>
            </a:pPr>
            <a:fld id="{2372478B-759A-4F93-A1F7-3C9D471DCFBE}"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CD9664F5-366E-455E-89F0-18195046D891}" type="datetimeFigureOut">
              <a:rPr lang="hr-HR"/>
              <a:pPr>
                <a:defRPr/>
              </a:pPr>
              <a:t>20.6.2013.</a:t>
            </a:fld>
            <a:endParaRPr lang="hr-HR"/>
          </a:p>
        </p:txBody>
      </p:sp>
      <p:sp>
        <p:nvSpPr>
          <p:cNvPr id="4" name="Footer Placeholder 3"/>
          <p:cNvSpPr>
            <a:spLocks noGrp="1"/>
          </p:cNvSpPr>
          <p:nvPr>
            <p:ph type="ftr" sz="quarter" idx="11"/>
          </p:nvPr>
        </p:nvSpPr>
        <p:spPr/>
        <p:txBody>
          <a:bodyPr/>
          <a:lstStyle>
            <a:lvl1pPr>
              <a:defRPr/>
            </a:lvl1pPr>
            <a:extLst/>
          </a:lstStyle>
          <a:p>
            <a:pPr>
              <a:defRPr/>
            </a:pPr>
            <a:endParaRPr lang="hr-HR"/>
          </a:p>
        </p:txBody>
      </p:sp>
      <p:sp>
        <p:nvSpPr>
          <p:cNvPr id="5" name="Slide Number Placeholder 4"/>
          <p:cNvSpPr>
            <a:spLocks noGrp="1"/>
          </p:cNvSpPr>
          <p:nvPr>
            <p:ph type="sldNum" sz="quarter" idx="12"/>
          </p:nvPr>
        </p:nvSpPr>
        <p:spPr/>
        <p:txBody>
          <a:bodyPr/>
          <a:lstStyle>
            <a:lvl1pPr>
              <a:defRPr/>
            </a:lvl1pPr>
            <a:extLst/>
          </a:lstStyle>
          <a:p>
            <a:pPr>
              <a:defRPr/>
            </a:pPr>
            <a:fld id="{0804C490-3D06-4A9C-BEFE-182230034754}"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8A568F5-70D9-47B6-BF09-122FD4BE829F}" type="datetimeFigureOut">
              <a:rPr lang="hr-HR"/>
              <a:pPr>
                <a:defRPr/>
              </a:pPr>
              <a:t>20.6.2013.</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B5D05B61-8FF2-4801-AF57-8DE0FFD8790C}"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BB9152AA-F4A2-4D3A-982C-8DA2B191819E}" type="datetimeFigureOut">
              <a:rPr lang="hr-HR"/>
              <a:pPr>
                <a:defRPr/>
              </a:pPr>
              <a:t>20.6.2013.</a:t>
            </a:fld>
            <a:endParaRPr lang="hr-HR"/>
          </a:p>
        </p:txBody>
      </p:sp>
      <p:sp>
        <p:nvSpPr>
          <p:cNvPr id="6" name="Footer Placeholder 5"/>
          <p:cNvSpPr>
            <a:spLocks noGrp="1"/>
          </p:cNvSpPr>
          <p:nvPr>
            <p:ph type="ftr" sz="quarter" idx="11"/>
          </p:nvPr>
        </p:nvSpPr>
        <p:spPr/>
        <p:txBody>
          <a:bodyPr/>
          <a:lstStyle>
            <a:lvl1pPr>
              <a:defRPr/>
            </a:lvl1pPr>
            <a:extLst/>
          </a:lstStyle>
          <a:p>
            <a:pPr>
              <a:defRPr/>
            </a:pPr>
            <a:endParaRPr lang="hr-HR"/>
          </a:p>
        </p:txBody>
      </p:sp>
      <p:sp>
        <p:nvSpPr>
          <p:cNvPr id="7" name="Slide Number Placeholder 6"/>
          <p:cNvSpPr>
            <a:spLocks noGrp="1"/>
          </p:cNvSpPr>
          <p:nvPr>
            <p:ph type="sldNum" sz="quarter" idx="12"/>
          </p:nvPr>
        </p:nvSpPr>
        <p:spPr/>
        <p:txBody>
          <a:bodyPr/>
          <a:lstStyle>
            <a:lvl1pPr>
              <a:defRPr/>
            </a:lvl1pPr>
            <a:extLst/>
          </a:lstStyle>
          <a:p>
            <a:pPr>
              <a:defRPr/>
            </a:pPr>
            <a:fld id="{C93587CD-5250-4655-ABAB-DB136745E574}"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8D4B5F88-0893-43C5-9AC6-9F10A5A315A9}" type="datetimeFigureOut">
              <a:rPr lang="hr-HR"/>
              <a:pPr>
                <a:defRPr/>
              </a:pPr>
              <a:t>20.6.2013.</a:t>
            </a:fld>
            <a:endParaRPr lang="hr-H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hr-HR"/>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ED03146D-6E6F-445E-B6FD-D4CCAC5B10A8}"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239CA72F-E02E-4526-BEC3-BF0DDB9E80BF}" type="datetimeFigureOut">
              <a:rPr lang="hr-HR"/>
              <a:pPr>
                <a:defRPr/>
              </a:pPr>
              <a:t>20.6.2013.</a:t>
            </a:fld>
            <a:endParaRPr lang="hr-H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hr-H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BD50261-F6A5-4519-ACA7-43508024C1B6}"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3720" r:id="rId1"/>
    <p:sldLayoutId id="2147483716" r:id="rId2"/>
    <p:sldLayoutId id="2147483721" r:id="rId3"/>
    <p:sldLayoutId id="2147483722" r:id="rId4"/>
    <p:sldLayoutId id="2147483723" r:id="rId5"/>
    <p:sldLayoutId id="2147483724" r:id="rId6"/>
    <p:sldLayoutId id="2147483717" r:id="rId7"/>
    <p:sldLayoutId id="2147483725" r:id="rId8"/>
    <p:sldLayoutId id="2147483726" r:id="rId9"/>
    <p:sldLayoutId id="2147483718" r:id="rId10"/>
    <p:sldLayoutId id="2147483719"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hr-HR" dirty="0" smtClean="0"/>
              <a:t>HRVATSKI JEZIK-</a:t>
            </a:r>
            <a:endParaRPr lang="hr-HR" sz="2800" dirty="0"/>
          </a:p>
        </p:txBody>
      </p:sp>
      <p:sp>
        <p:nvSpPr>
          <p:cNvPr id="13314" name="Subtitle 2"/>
          <p:cNvSpPr>
            <a:spLocks noGrp="1"/>
          </p:cNvSpPr>
          <p:nvPr>
            <p:ph type="subTitle" idx="1"/>
          </p:nvPr>
        </p:nvSpPr>
        <p:spPr>
          <a:xfrm>
            <a:off x="611560" y="3645024"/>
            <a:ext cx="7772400" cy="1200150"/>
          </a:xfrm>
        </p:spPr>
        <p:txBody>
          <a:bodyPr/>
          <a:lstStyle/>
          <a:p>
            <a:pPr marR="0"/>
            <a:r>
              <a:rPr lang="hr-HR" dirty="0" smtClean="0"/>
              <a:t>MOTIVI STABALA U DJELIMA ZAVIČAJNIH </a:t>
            </a:r>
            <a:r>
              <a:rPr lang="hr-HR" dirty="0" smtClean="0"/>
              <a:t>PISACA-projekt </a:t>
            </a:r>
            <a:r>
              <a:rPr lang="hr-HR" dirty="0" err="1" smtClean="0"/>
              <a:t>Comenius</a:t>
            </a:r>
            <a:endParaRPr lang="hr-HR" dirty="0" smtClean="0"/>
          </a:p>
          <a:p>
            <a:pPr marR="0"/>
            <a:r>
              <a:rPr lang="hr-HR" sz="2400" dirty="0" smtClean="0"/>
              <a:t>Pripremili učenici osmih razreda s učiteljicom Kristinom </a:t>
            </a:r>
            <a:r>
              <a:rPr lang="hr-HR" sz="2400" dirty="0" err="1" smtClean="0"/>
              <a:t>Skoko</a:t>
            </a:r>
            <a:endParaRPr lang="hr-HR" sz="2400" dirty="0" smtClean="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sz="half" idx="1"/>
          </p:nvPr>
        </p:nvSpPr>
        <p:spPr>
          <a:xfrm>
            <a:off x="0" y="0"/>
            <a:ext cx="4071938" cy="6357938"/>
          </a:xfrm>
        </p:spPr>
        <p:txBody>
          <a:bodyPr/>
          <a:lstStyle/>
          <a:p>
            <a:pPr algn="ctr">
              <a:buFont typeface="Wingdings 3" pitchFamily="18" charset="2"/>
              <a:buNone/>
            </a:pPr>
            <a:r>
              <a:rPr lang="hr-HR" sz="1200" smtClean="0"/>
              <a:t>Jabukam se zato lome grane, </a:t>
            </a:r>
          </a:p>
          <a:p>
            <a:pPr algn="ctr">
              <a:buFont typeface="Wingdings 3" pitchFamily="18" charset="2"/>
              <a:buNone/>
            </a:pPr>
            <a:r>
              <a:rPr lang="hr-HR" sz="1200" smtClean="0"/>
              <a:t>jere voćke daju izabrane.</a:t>
            </a:r>
          </a:p>
          <a:p>
            <a:pPr algn="ctr">
              <a:buFont typeface="Wingdings 3" pitchFamily="18" charset="2"/>
              <a:buNone/>
            </a:pPr>
            <a:r>
              <a:rPr lang="hr-HR" sz="1200" smtClean="0"/>
              <a:t>A  ti, Luka, otidi u drva,</a:t>
            </a:r>
          </a:p>
          <a:p>
            <a:pPr algn="ctr">
              <a:buFont typeface="Wingdings 3" pitchFamily="18" charset="2"/>
              <a:buNone/>
            </a:pPr>
            <a:r>
              <a:rPr lang="hr-HR" sz="1200" smtClean="0"/>
              <a:t>jer jih, sinko, već imamo mrva.</a:t>
            </a:r>
          </a:p>
          <a:p>
            <a:pPr algn="ctr">
              <a:buFont typeface="Wingdings 3" pitchFamily="18" charset="2"/>
              <a:buNone/>
            </a:pPr>
            <a:r>
              <a:rPr lang="hr-HR" sz="1200" smtClean="0"/>
              <a:t>"Je li", reče, "Bog zapovidio </a:t>
            </a:r>
          </a:p>
          <a:p>
            <a:pPr algn="ctr">
              <a:buFont typeface="Wingdings 3" pitchFamily="18" charset="2"/>
              <a:buNone/>
            </a:pPr>
            <a:r>
              <a:rPr lang="hr-HR" sz="1200" smtClean="0"/>
              <a:t>i od stabal jisti zabranio?"</a:t>
            </a:r>
          </a:p>
          <a:p>
            <a:pPr algn="ctr">
              <a:buFont typeface="Wingdings 3" pitchFamily="18" charset="2"/>
              <a:buNone/>
            </a:pPr>
            <a:r>
              <a:rPr lang="hr-HR" sz="1200" smtClean="0"/>
              <a:t>"Mi jidemo", Eva odgovara,</a:t>
            </a:r>
          </a:p>
          <a:p>
            <a:pPr algn="ctr">
              <a:buFont typeface="Wingdings 3" pitchFamily="18" charset="2"/>
              <a:buNone/>
            </a:pPr>
            <a:r>
              <a:rPr lang="hr-HR" sz="1200" smtClean="0"/>
              <a:t>lipo voće od sviju stabala,</a:t>
            </a:r>
          </a:p>
          <a:p>
            <a:pPr algn="ctr">
              <a:buFont typeface="Wingdings 3" pitchFamily="18" charset="2"/>
              <a:buNone/>
            </a:pPr>
            <a:r>
              <a:rPr lang="hr-HR" sz="1200" smtClean="0"/>
              <a:t>al od onog što je u pol raja,</a:t>
            </a:r>
          </a:p>
          <a:p>
            <a:pPr algn="ctr">
              <a:buFont typeface="Wingdings 3" pitchFamily="18" charset="2"/>
              <a:buNone/>
            </a:pPr>
            <a:r>
              <a:rPr lang="hr-HR" sz="1200" smtClean="0"/>
              <a:t>ne smijemo baš ni blizu kraja,</a:t>
            </a:r>
          </a:p>
          <a:p>
            <a:pPr algn="ctr">
              <a:buFont typeface="Wingdings 3" pitchFamily="18" charset="2"/>
              <a:buNone/>
            </a:pPr>
            <a:r>
              <a:rPr lang="hr-HR" sz="1200" smtClean="0"/>
              <a:t>jer ako se budemo doditi,</a:t>
            </a:r>
          </a:p>
          <a:p>
            <a:pPr algn="ctr">
              <a:buFont typeface="Wingdings 3" pitchFamily="18" charset="2"/>
              <a:buNone/>
            </a:pPr>
            <a:r>
              <a:rPr lang="hr-HR" sz="1200" smtClean="0"/>
              <a:t>morat ćemo obodvo umriti".</a:t>
            </a:r>
          </a:p>
          <a:p>
            <a:pPr algn="ctr">
              <a:buFont typeface="Wingdings 3" pitchFamily="18" charset="2"/>
              <a:buNone/>
            </a:pPr>
            <a:r>
              <a:rPr lang="hr-HR" sz="1200" smtClean="0"/>
              <a:t>"Niti ćete", odgovara zmija,</a:t>
            </a:r>
          </a:p>
          <a:p>
            <a:pPr algn="ctr">
              <a:buFont typeface="Wingdings 3" pitchFamily="18" charset="2"/>
              <a:buNone/>
            </a:pPr>
            <a:r>
              <a:rPr lang="hr-HR" sz="1200" smtClean="0"/>
              <a:t>"to se neće dogoditi zbilja, </a:t>
            </a:r>
          </a:p>
          <a:p>
            <a:pPr algn="ctr">
              <a:buFont typeface="Wingdings 3" pitchFamily="18" charset="2"/>
              <a:buNone/>
            </a:pPr>
            <a:r>
              <a:rPr lang="hr-HR" sz="1200" smtClean="0"/>
              <a:t>neg Bog vami zarad tog ne dade, </a:t>
            </a:r>
          </a:p>
          <a:p>
            <a:pPr algn="ctr">
              <a:buFont typeface="Wingdings 3" pitchFamily="18" charset="2"/>
              <a:buNone/>
            </a:pPr>
            <a:r>
              <a:rPr lang="hr-HR" sz="1200" smtClean="0"/>
              <a:t>jer on dobro unapridak znade,</a:t>
            </a:r>
          </a:p>
          <a:p>
            <a:pPr algn="ctr">
              <a:buFont typeface="Wingdings 3" pitchFamily="18" charset="2"/>
              <a:buNone/>
            </a:pPr>
            <a:r>
              <a:rPr lang="hr-HR" sz="1200" smtClean="0"/>
              <a:t>kad stanete od tog stabla jisti,</a:t>
            </a:r>
          </a:p>
          <a:p>
            <a:pPr algn="ctr">
              <a:buFont typeface="Wingdings 3" pitchFamily="18" charset="2"/>
              <a:buNone/>
            </a:pPr>
            <a:r>
              <a:rPr lang="hr-HR" sz="1200" smtClean="0"/>
              <a:t>oči će se vaše otvoriti,</a:t>
            </a:r>
          </a:p>
          <a:p>
            <a:pPr algn="ctr">
              <a:buFont typeface="Wingdings 3" pitchFamily="18" charset="2"/>
              <a:buNone/>
            </a:pPr>
            <a:r>
              <a:rPr lang="hr-HR" sz="1200" smtClean="0"/>
              <a:t>i vi ćete kako i Bog biti,</a:t>
            </a:r>
          </a:p>
          <a:p>
            <a:pPr algn="ctr">
              <a:buFont typeface="Wingdings 3" pitchFamily="18" charset="2"/>
              <a:buNone/>
            </a:pPr>
            <a:r>
              <a:rPr lang="hr-HR" sz="1200" smtClean="0"/>
              <a:t>dobro od zla razlučit umiti".</a:t>
            </a:r>
          </a:p>
          <a:p>
            <a:pPr algn="ctr">
              <a:buFont typeface="Wingdings 3" pitchFamily="18" charset="2"/>
              <a:buNone/>
            </a:pPr>
            <a:r>
              <a:rPr lang="hr-HR" sz="1200" smtClean="0"/>
              <a:t>Žena gleda plemenito stablo,</a:t>
            </a:r>
          </a:p>
          <a:p>
            <a:pPr algn="ctr">
              <a:buFont typeface="Wingdings 3" pitchFamily="18" charset="2"/>
              <a:buNone/>
            </a:pPr>
            <a:r>
              <a:rPr lang="hr-HR" sz="1200" smtClean="0"/>
              <a:t>lipo gledat, a slatko za jilo.</a:t>
            </a:r>
          </a:p>
          <a:p>
            <a:pPr algn="ctr">
              <a:buFont typeface="Wingdings 3" pitchFamily="18" charset="2"/>
              <a:buNone/>
            </a:pPr>
            <a:r>
              <a:rPr lang="hr-HR" sz="1200" smtClean="0"/>
              <a:t>Uze voćku pak ju i pojide,</a:t>
            </a:r>
          </a:p>
          <a:p>
            <a:pPr algn="ctr">
              <a:buFont typeface="Wingdings 3" pitchFamily="18" charset="2"/>
              <a:buNone/>
            </a:pPr>
            <a:r>
              <a:rPr lang="hr-HR" sz="1200" smtClean="0"/>
              <a:t>uze drugu pak i mužu dade.</a:t>
            </a:r>
          </a:p>
          <a:p>
            <a:pPr algn="ctr">
              <a:buFont typeface="Wingdings 3" pitchFamily="18" charset="2"/>
              <a:buNone/>
            </a:pPr>
            <a:r>
              <a:rPr lang="hr-HR" sz="1200" smtClean="0"/>
              <a:t>Tada jim se oči otvoriše,</a:t>
            </a:r>
          </a:p>
          <a:p>
            <a:pPr algn="ctr">
              <a:buFont typeface="Wingdings 3" pitchFamily="18" charset="2"/>
              <a:buNone/>
            </a:pPr>
            <a:r>
              <a:rPr lang="hr-HR" sz="1200" smtClean="0"/>
              <a:t>da su goli. tu odmah vidiše,</a:t>
            </a:r>
          </a:p>
          <a:p>
            <a:pPr algn="ctr">
              <a:buFont typeface="Wingdings 3" pitchFamily="18" charset="2"/>
              <a:buNone/>
            </a:pPr>
            <a:r>
              <a:rPr lang="hr-HR" sz="1200" smtClean="0"/>
              <a:t>oni lista od smokve uzeše</a:t>
            </a:r>
          </a:p>
          <a:p>
            <a:pPr algn="ctr">
              <a:buFont typeface="Wingdings 3" pitchFamily="18" charset="2"/>
              <a:buNone/>
            </a:pPr>
            <a:r>
              <a:rPr lang="hr-HR" sz="1200" smtClean="0"/>
              <a:t>i od njega zaprege spletoše.</a:t>
            </a:r>
          </a:p>
          <a:p>
            <a:pPr algn="ctr">
              <a:buFont typeface="Wingdings 3" pitchFamily="18" charset="2"/>
              <a:buNone/>
            </a:pPr>
            <a:endParaRPr lang="hr-HR" sz="1200" smtClean="0"/>
          </a:p>
        </p:txBody>
      </p:sp>
      <p:sp>
        <p:nvSpPr>
          <p:cNvPr id="22530" name="Content Placeholder 3"/>
          <p:cNvSpPr>
            <a:spLocks noGrp="1"/>
          </p:cNvSpPr>
          <p:nvPr>
            <p:ph sz="half" idx="2"/>
          </p:nvPr>
        </p:nvSpPr>
        <p:spPr>
          <a:xfrm>
            <a:off x="4214813" y="642938"/>
            <a:ext cx="4572000" cy="6072187"/>
          </a:xfrm>
        </p:spPr>
        <p:txBody>
          <a:bodyPr/>
          <a:lstStyle/>
          <a:p>
            <a:pPr algn="ctr">
              <a:buFont typeface="Wingdings 3" pitchFamily="18" charset="2"/>
              <a:buNone/>
            </a:pPr>
            <a:r>
              <a:rPr lang="hr-HR" sz="1200" smtClean="0"/>
              <a:t>Al kad oni Božji glas slišaše,</a:t>
            </a:r>
          </a:p>
          <a:p>
            <a:pPr algn="ctr">
              <a:buFont typeface="Wingdings 3" pitchFamily="18" charset="2"/>
              <a:buNone/>
            </a:pPr>
            <a:r>
              <a:rPr lang="hr-HR" sz="1200" smtClean="0"/>
              <a:t>koji onda po raju hodaše,</a:t>
            </a:r>
          </a:p>
          <a:p>
            <a:pPr algn="ctr">
              <a:buFont typeface="Wingdings 3" pitchFamily="18" charset="2"/>
              <a:buNone/>
            </a:pPr>
            <a:r>
              <a:rPr lang="hr-HR" sz="1200" smtClean="0"/>
              <a:t>oni se tad vrlo pripadoše,</a:t>
            </a:r>
          </a:p>
          <a:p>
            <a:pPr algn="ctr">
              <a:buFont typeface="Wingdings 3" pitchFamily="18" charset="2"/>
              <a:buNone/>
            </a:pPr>
            <a:r>
              <a:rPr lang="hr-HR" sz="1200" smtClean="0"/>
              <a:t>i pod stabla obadvo sakriše.</a:t>
            </a:r>
          </a:p>
          <a:p>
            <a:pPr algn="ctr">
              <a:buFont typeface="Wingdings 3" pitchFamily="18" charset="2"/>
              <a:buNone/>
            </a:pPr>
            <a:r>
              <a:rPr lang="hr-HR" sz="1200" smtClean="0"/>
              <a:t>Bog ga viče: "Adame! Adame!</a:t>
            </a:r>
          </a:p>
          <a:p>
            <a:pPr algn="ctr">
              <a:buFont typeface="Wingdings 3" pitchFamily="18" charset="2"/>
              <a:buNone/>
            </a:pPr>
            <a:r>
              <a:rPr lang="hr-HR" sz="1200" smtClean="0"/>
              <a:t>Gdi si sada? Izajdi prida me!"</a:t>
            </a:r>
          </a:p>
          <a:p>
            <a:pPr algn="ctr">
              <a:buFont typeface="Wingdings 3" pitchFamily="18" charset="2"/>
              <a:buNone/>
            </a:pPr>
            <a:r>
              <a:rPr lang="hr-HR" sz="1200" smtClean="0"/>
              <a:t>Ali Adam Bogu odgovara, </a:t>
            </a:r>
          </a:p>
          <a:p>
            <a:pPr algn="ctr">
              <a:buFont typeface="Wingdings 3" pitchFamily="18" charset="2"/>
              <a:buNone/>
            </a:pPr>
            <a:r>
              <a:rPr lang="hr-HR" sz="1200" smtClean="0"/>
              <a:t>jere vidi da se na njeg kara:</a:t>
            </a:r>
          </a:p>
          <a:p>
            <a:pPr algn="ctr">
              <a:buFont typeface="Wingdings 3" pitchFamily="18" charset="2"/>
              <a:buNone/>
            </a:pPr>
            <a:r>
              <a:rPr lang="hr-HR" sz="1200" smtClean="0"/>
              <a:t>"Ja sam", veli, "Tvoj sad glas slišao,</a:t>
            </a:r>
          </a:p>
          <a:p>
            <a:pPr algn="ctr">
              <a:buFont typeface="Wingdings 3" pitchFamily="18" charset="2"/>
              <a:buNone/>
            </a:pPr>
            <a:r>
              <a:rPr lang="hr-HR" sz="1200" smtClean="0"/>
              <a:t>pak sam zato ovdi unišao,</a:t>
            </a:r>
          </a:p>
          <a:p>
            <a:pPr algn="ctr">
              <a:buFont typeface="Wingdings 3" pitchFamily="18" charset="2"/>
              <a:buNone/>
            </a:pPr>
            <a:r>
              <a:rPr lang="hr-HR" sz="1200" smtClean="0"/>
              <a:t>i jerbo sam sada gol ostao,</a:t>
            </a:r>
          </a:p>
          <a:p>
            <a:pPr algn="ctr">
              <a:buFont typeface="Wingdings 3" pitchFamily="18" charset="2"/>
              <a:buNone/>
            </a:pPr>
            <a:r>
              <a:rPr lang="hr-HR" sz="1200" smtClean="0"/>
              <a:t>zato si me pod stablom zastao".</a:t>
            </a:r>
          </a:p>
          <a:p>
            <a:pPr algn="ctr">
              <a:buFont typeface="Wingdings 3" pitchFamily="18" charset="2"/>
              <a:buNone/>
            </a:pPr>
            <a:r>
              <a:rPr lang="hr-HR" sz="1200" smtClean="0"/>
              <a:t>"Tko ti kažeš da si gol ostao?</a:t>
            </a:r>
          </a:p>
          <a:p>
            <a:pPr algn="ctr">
              <a:buFont typeface="Wingdings 3" pitchFamily="18" charset="2"/>
              <a:buNone/>
            </a:pPr>
            <a:r>
              <a:rPr lang="hr-HR" sz="1200" smtClean="0"/>
              <a:t>Bog mu veli: "Nisi li koštao</a:t>
            </a:r>
          </a:p>
          <a:p>
            <a:pPr algn="ctr">
              <a:buFont typeface="Wingdings 3" pitchFamily="18" charset="2"/>
              <a:buNone/>
            </a:pPr>
            <a:r>
              <a:rPr lang="hr-HR" sz="1200" smtClean="0"/>
              <a:t>Od 'nog stabla, što sam zabranio,</a:t>
            </a:r>
          </a:p>
          <a:p>
            <a:pPr algn="ctr">
              <a:buFont typeface="Wingdings 3" pitchFamily="18" charset="2"/>
              <a:buNone/>
            </a:pPr>
            <a:r>
              <a:rPr lang="hr-HR" sz="1200" smtClean="0"/>
              <a:t>da ne jideš teb' zapovidio?"</a:t>
            </a:r>
          </a:p>
          <a:p>
            <a:pPr algn="ctr">
              <a:buFont typeface="Wingdings 3" pitchFamily="18" charset="2"/>
              <a:buNone/>
            </a:pPr>
            <a:r>
              <a:rPr lang="hr-HR" sz="1200" smtClean="0"/>
              <a:t>Adam veli: "Žena me privari,</a:t>
            </a:r>
          </a:p>
          <a:p>
            <a:pPr algn="ctr">
              <a:buFont typeface="Wingdings 3" pitchFamily="18" charset="2"/>
              <a:buNone/>
            </a:pPr>
            <a:r>
              <a:rPr lang="hr-HR" sz="1200" smtClean="0"/>
              <a:t>koju meni ti od rebra stvori;</a:t>
            </a:r>
          </a:p>
          <a:p>
            <a:pPr algn="ctr">
              <a:buFont typeface="Wingdings 3" pitchFamily="18" charset="2"/>
              <a:buNone/>
            </a:pPr>
            <a:r>
              <a:rPr lang="hr-HR" sz="1200" smtClean="0"/>
              <a:t>ona uze pak i meni dade,</a:t>
            </a:r>
          </a:p>
          <a:p>
            <a:pPr algn="ctr">
              <a:buFont typeface="Wingdings 3" pitchFamily="18" charset="2"/>
              <a:buNone/>
            </a:pPr>
            <a:r>
              <a:rPr lang="hr-HR" sz="1200" smtClean="0"/>
              <a:t>ja pojido(h) pak i gol ostade".</a:t>
            </a:r>
          </a:p>
          <a:p>
            <a:pPr algn="ctr">
              <a:buFont typeface="Wingdings 3" pitchFamily="18" charset="2"/>
              <a:buNone/>
            </a:pPr>
            <a:r>
              <a:rPr lang="hr-HR" sz="1200" smtClean="0"/>
              <a:t>Pak Adamu tužnu progovori,</a:t>
            </a:r>
          </a:p>
          <a:p>
            <a:pPr algn="ctr">
              <a:buFont typeface="Wingdings 3" pitchFamily="18" charset="2"/>
              <a:buNone/>
            </a:pPr>
            <a:r>
              <a:rPr lang="hr-HR" sz="1200" smtClean="0"/>
              <a:t>našem ocu tako Bog govori:</a:t>
            </a:r>
          </a:p>
          <a:p>
            <a:pPr algn="ctr">
              <a:buFont typeface="Wingdings 3" pitchFamily="18" charset="2"/>
              <a:buNone/>
            </a:pPr>
            <a:r>
              <a:rPr lang="hr-HR" sz="1200" smtClean="0"/>
              <a:t>"Kada si ti ženu poslušao</a:t>
            </a:r>
          </a:p>
          <a:p>
            <a:pPr algn="ctr">
              <a:buFont typeface="Wingdings 3" pitchFamily="18" charset="2"/>
              <a:buNone/>
            </a:pPr>
            <a:r>
              <a:rPr lang="hr-HR" sz="1200" smtClean="0"/>
              <a:t>i zapovid moju ne slušao,</a:t>
            </a:r>
          </a:p>
          <a:p>
            <a:pPr algn="ctr">
              <a:buFont typeface="Wingdings 3" pitchFamily="18" charset="2"/>
              <a:buNone/>
            </a:pPr>
            <a:r>
              <a:rPr lang="hr-HR" sz="1200" smtClean="0"/>
              <a:t>neg od stabla onoga si jeo…</a:t>
            </a:r>
          </a:p>
          <a:p>
            <a:pPr algn="ctr">
              <a:buFont typeface="Wingdings 3" pitchFamily="18" charset="2"/>
              <a:buNone/>
            </a:pPr>
            <a:endParaRPr lang="hr-HR" sz="1200" smtClean="0"/>
          </a:p>
          <a:p>
            <a:pPr>
              <a:buFont typeface="Wingdings 3" pitchFamily="18" charset="2"/>
              <a:buNone/>
            </a:pPr>
            <a:endParaRPr lang="hr-HR" sz="1200" smtClean="0"/>
          </a:p>
        </p:txBody>
      </p:sp>
      <p:sp>
        <p:nvSpPr>
          <p:cNvPr id="2" name="Title 1"/>
          <p:cNvSpPr>
            <a:spLocks noGrp="1"/>
          </p:cNvSpPr>
          <p:nvPr>
            <p:ph type="title"/>
          </p:nvPr>
        </p:nvSpPr>
        <p:spPr>
          <a:xfrm>
            <a:off x="5000628" y="0"/>
            <a:ext cx="2935228" cy="439718"/>
          </a:xfrm>
        </p:spPr>
        <p:txBody>
          <a:bodyPr/>
          <a:lstStyle/>
          <a:p>
            <a:pPr fontAlgn="auto">
              <a:spcAft>
                <a:spcPts val="0"/>
              </a:spcAft>
              <a:defRPr/>
            </a:pPr>
            <a:r>
              <a:rPr lang="hr-HR" sz="1400" dirty="0" smtClean="0"/>
              <a:t>SATIR  ILITI DIVLJI  ČOVIK</a:t>
            </a:r>
            <a:endParaRPr lang="hr-HR" sz="1400"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Content Placeholder 4" descr="images.jpg"/>
          <p:cNvPicPr>
            <a:picLocks noGrp="1" noChangeAspect="1"/>
          </p:cNvPicPr>
          <p:nvPr>
            <p:ph sz="half" idx="1"/>
          </p:nvPr>
        </p:nvPicPr>
        <p:blipFill>
          <a:blip r:embed="rId2" cstate="print"/>
          <a:srcRect/>
          <a:stretch>
            <a:fillRect/>
          </a:stretch>
        </p:blipFill>
        <p:spPr>
          <a:xfrm>
            <a:off x="5429250" y="4289425"/>
            <a:ext cx="3429000" cy="2568575"/>
          </a:xfrm>
        </p:spPr>
      </p:pic>
      <p:sp>
        <p:nvSpPr>
          <p:cNvPr id="2" name="Title 1"/>
          <p:cNvSpPr>
            <a:spLocks noGrp="1"/>
          </p:cNvSpPr>
          <p:nvPr>
            <p:ph type="title"/>
          </p:nvPr>
        </p:nvSpPr>
        <p:spPr>
          <a:xfrm>
            <a:off x="1547813" y="273050"/>
            <a:ext cx="1917700" cy="131763"/>
          </a:xfrm>
        </p:spPr>
        <p:txBody>
          <a:bodyPr>
            <a:normAutofit fontScale="90000"/>
          </a:bodyPr>
          <a:lstStyle/>
          <a:p>
            <a:pPr fontAlgn="auto">
              <a:spcAft>
                <a:spcPts val="0"/>
              </a:spcAft>
              <a:defRPr/>
            </a:pPr>
            <a:endParaRPr lang="hr-HR" dirty="0"/>
          </a:p>
        </p:txBody>
      </p:sp>
      <p:sp>
        <p:nvSpPr>
          <p:cNvPr id="23555" name="Text Placeholder 2"/>
          <p:cNvSpPr>
            <a:spLocks noGrp="1"/>
          </p:cNvSpPr>
          <p:nvPr>
            <p:ph type="body" idx="2"/>
          </p:nvPr>
        </p:nvSpPr>
        <p:spPr>
          <a:xfrm>
            <a:off x="179388" y="260350"/>
            <a:ext cx="4178300" cy="6311900"/>
          </a:xfrm>
        </p:spPr>
        <p:txBody>
          <a:bodyPr/>
          <a:lstStyle/>
          <a:p>
            <a:pPr algn="ctr"/>
            <a:r>
              <a:rPr lang="hr-HR" sz="1400" smtClean="0"/>
              <a:t>Ali kako on ugleda ženu,</a:t>
            </a:r>
          </a:p>
          <a:p>
            <a:pPr algn="ctr"/>
            <a:r>
              <a:rPr lang="hr-HR" sz="1400" smtClean="0"/>
              <a:t>ta ga odmah ona priokrenu</a:t>
            </a:r>
          </a:p>
          <a:p>
            <a:pPr algn="ctr"/>
            <a:r>
              <a:rPr lang="hr-HR" sz="1400" smtClean="0"/>
              <a:t>i privari baš na očiglede,</a:t>
            </a:r>
          </a:p>
          <a:p>
            <a:pPr algn="ctr"/>
            <a:r>
              <a:rPr lang="hr-HR" sz="1400" smtClean="0"/>
              <a:t>da on voćku zabranjenu jede,</a:t>
            </a:r>
          </a:p>
          <a:p>
            <a:pPr algn="ctr"/>
            <a:r>
              <a:rPr lang="hr-HR" sz="1400" smtClean="0"/>
              <a:t>pak u brigu njeg i sebe vrže,</a:t>
            </a:r>
          </a:p>
          <a:p>
            <a:pPr algn="ctr"/>
            <a:r>
              <a:rPr lang="hr-HR" sz="1400" smtClean="0"/>
              <a:t>da su goli, poznadoše brže.</a:t>
            </a:r>
          </a:p>
          <a:p>
            <a:pPr algn="ctr"/>
            <a:r>
              <a:rPr lang="hr-HR" sz="1400" smtClean="0"/>
              <a:t>Što u zimi ti drva navoziš,</a:t>
            </a:r>
          </a:p>
          <a:p>
            <a:pPr algn="ctr"/>
            <a:r>
              <a:rPr lang="hr-HR" sz="1400" smtClean="0"/>
              <a:t>polovicu da u fati složiš,</a:t>
            </a:r>
          </a:p>
          <a:p>
            <a:pPr algn="ctr"/>
            <a:r>
              <a:rPr lang="hr-HR" sz="1400" smtClean="0"/>
              <a:t>mogao bi za novce prodati</a:t>
            </a:r>
          </a:p>
          <a:p>
            <a:pPr algn="ctr"/>
            <a:r>
              <a:rPr lang="hr-HR" sz="1400" smtClean="0"/>
              <a:t>i srčali-pendžere kupiti,</a:t>
            </a:r>
          </a:p>
          <a:p>
            <a:pPr algn="ctr"/>
            <a:r>
              <a:rPr lang="hr-HR" sz="1400" smtClean="0"/>
              <a:t>pak bi bolje kroz srču vidio</a:t>
            </a:r>
          </a:p>
          <a:p>
            <a:pPr algn="ctr"/>
            <a:r>
              <a:rPr lang="hr-HR" sz="1400" smtClean="0"/>
              <a:t>i u sobi u toplu sidio,</a:t>
            </a:r>
          </a:p>
          <a:p>
            <a:pPr algn="ctr"/>
            <a:r>
              <a:rPr lang="hr-HR" sz="1400" smtClean="0"/>
              <a:t>a ne bi se toliko mučio,</a:t>
            </a:r>
          </a:p>
          <a:p>
            <a:pPr algn="ctr"/>
            <a:r>
              <a:rPr lang="hr-HR" sz="1400" smtClean="0"/>
              <a:t>neg bi lagje drvaca skučio.</a:t>
            </a:r>
          </a:p>
          <a:p>
            <a:pPr algn="ctr"/>
            <a:r>
              <a:rPr lang="hr-HR" sz="1400" smtClean="0"/>
              <a:t>I još motri posađeno voće,</a:t>
            </a:r>
          </a:p>
          <a:p>
            <a:pPr algn="ctr"/>
            <a:r>
              <a:rPr lang="hr-HR" sz="1400" smtClean="0"/>
              <a:t>redom stoji, tom zabavit tko će?</a:t>
            </a:r>
          </a:p>
          <a:p>
            <a:pPr algn="ctr"/>
            <a:r>
              <a:rPr lang="hr-HR" sz="1400" smtClean="0"/>
              <a:t>Jer nasadi zelenih dudova</a:t>
            </a:r>
          </a:p>
          <a:p>
            <a:pPr algn="ctr"/>
            <a:r>
              <a:rPr lang="hr-HR" sz="1400" smtClean="0"/>
              <a:t>i udata i ona udova,</a:t>
            </a:r>
          </a:p>
          <a:p>
            <a:r>
              <a:rPr lang="hr-HR" sz="1400" smtClean="0"/>
              <a:t> </a:t>
            </a:r>
          </a:p>
        </p:txBody>
      </p:sp>
      <p:sp>
        <p:nvSpPr>
          <p:cNvPr id="23556" name="Pravokutnik 5"/>
          <p:cNvSpPr>
            <a:spLocks noChangeArrowheads="1"/>
          </p:cNvSpPr>
          <p:nvPr/>
        </p:nvSpPr>
        <p:spPr bwMode="auto">
          <a:xfrm>
            <a:off x="4500563" y="285750"/>
            <a:ext cx="4214812" cy="3140075"/>
          </a:xfrm>
          <a:prstGeom prst="rect">
            <a:avLst/>
          </a:prstGeom>
          <a:noFill/>
          <a:ln w="9525">
            <a:noFill/>
            <a:miter lim="800000"/>
            <a:headEnd/>
            <a:tailEnd/>
          </a:ln>
        </p:spPr>
        <p:txBody>
          <a:bodyPr>
            <a:spAutoFit/>
          </a:bodyPr>
          <a:lstStyle/>
          <a:p>
            <a:pPr algn="ctr"/>
            <a:r>
              <a:rPr lang="hr-HR" sz="1400">
                <a:latin typeface="Lucida Sans Unicode" pitchFamily="34" charset="0"/>
              </a:rPr>
              <a:t>pak se otim mlogi potpomažu</a:t>
            </a:r>
          </a:p>
          <a:p>
            <a:pPr algn="ctr"/>
            <a:r>
              <a:rPr lang="hr-HR" sz="1400">
                <a:latin typeface="Lucida Sans Unicode" pitchFamily="34" charset="0"/>
              </a:rPr>
              <a:t>postribice i još dug zamažu,</a:t>
            </a:r>
          </a:p>
          <a:p>
            <a:pPr algn="ctr"/>
            <a:r>
              <a:rPr lang="hr-HR" sz="1400">
                <a:latin typeface="Lucida Sans Unicode" pitchFamily="34" charset="0"/>
              </a:rPr>
              <a:t>kako jedna kod nas udovica,</a:t>
            </a:r>
          </a:p>
          <a:p>
            <a:pPr algn="ctr"/>
            <a:r>
              <a:rPr lang="hr-HR" sz="1400">
                <a:latin typeface="Lucida Sans Unicode" pitchFamily="34" charset="0"/>
              </a:rPr>
              <a:t>-al doduše pomažu joj dica,-</a:t>
            </a:r>
          </a:p>
          <a:p>
            <a:pPr algn="ctr"/>
            <a:r>
              <a:rPr lang="hr-HR" sz="1400">
                <a:latin typeface="Lucida Sans Unicode" pitchFamily="34" charset="0"/>
              </a:rPr>
              <a:t>ona uze dva lota simena,</a:t>
            </a:r>
          </a:p>
          <a:p>
            <a:pPr algn="ctr"/>
            <a:r>
              <a:rPr lang="hr-HR" sz="1400">
                <a:latin typeface="Lucida Sans Unicode" pitchFamily="34" charset="0"/>
              </a:rPr>
              <a:t>pak, tako mi mojega imena!</a:t>
            </a:r>
          </a:p>
          <a:p>
            <a:pPr algn="ctr"/>
            <a:r>
              <a:rPr lang="hr-HR" sz="1400">
                <a:latin typeface="Lucida Sans Unicode" pitchFamily="34" charset="0"/>
              </a:rPr>
              <a:t>Uzmi samo: od dudova lista</a:t>
            </a:r>
          </a:p>
          <a:p>
            <a:pPr algn="ctr"/>
            <a:r>
              <a:rPr lang="hr-HR" sz="1400">
                <a:latin typeface="Lucida Sans Unicode" pitchFamily="34" charset="0"/>
              </a:rPr>
              <a:t>ti mišljaše neće biti ništa, jerbo nije običaja bilo,</a:t>
            </a:r>
          </a:p>
          <a:p>
            <a:pPr algn="ctr"/>
            <a:r>
              <a:rPr lang="hr-HR" sz="1400">
                <a:latin typeface="Lucida Sans Unicode" pitchFamily="34" charset="0"/>
              </a:rPr>
              <a:t>da bi od njeg štogod se činilo;</a:t>
            </a:r>
          </a:p>
          <a:p>
            <a:pPr algn="ctr"/>
            <a:r>
              <a:rPr lang="hr-HR" sz="1400">
                <a:latin typeface="Lucida Sans Unicode" pitchFamily="34" charset="0"/>
              </a:rPr>
              <a:t>Njem godina uvik štogod nosi:</a:t>
            </a:r>
          </a:p>
          <a:p>
            <a:pPr algn="ctr"/>
            <a:r>
              <a:rPr lang="hr-HR" sz="1400">
                <a:latin typeface="Lucida Sans Unicode" pitchFamily="34" charset="0"/>
              </a:rPr>
              <a:t>sada voće, sada sino kosi,</a:t>
            </a:r>
          </a:p>
          <a:p>
            <a:pPr algn="ctr"/>
            <a:r>
              <a:rPr lang="hr-HR" sz="1400">
                <a:latin typeface="Lucida Sans Unicode" pitchFamily="34" charset="0"/>
              </a:rPr>
              <a:t>sad piliće, sad u vrtlu zelje,</a:t>
            </a:r>
          </a:p>
          <a:p>
            <a:pPr algn="ctr"/>
            <a:r>
              <a:rPr lang="hr-HR" sz="1400">
                <a:latin typeface="Lucida Sans Unicode" pitchFamily="34" charset="0"/>
              </a:rPr>
              <a:t>sad jagnjiće, nek ima veselje</a:t>
            </a:r>
            <a:r>
              <a:rPr lang="hr-HR" sz="1600">
                <a:latin typeface="Lucida Sans Unicode" pitchFamily="34" charset="0"/>
              </a:rPr>
              <a:t>.</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sz="half" idx="1"/>
          </p:nvPr>
        </p:nvSpPr>
        <p:spPr>
          <a:xfrm>
            <a:off x="457200" y="1481138"/>
            <a:ext cx="4038600" cy="4525962"/>
          </a:xfrm>
        </p:spPr>
        <p:txBody>
          <a:bodyPr/>
          <a:lstStyle/>
          <a:p>
            <a:r>
              <a:rPr lang="hr-HR" sz="1800" smtClean="0"/>
              <a:t>Juraj Tordinac je hrvatski pjesnik, rođen je 17.travnja 1813.godine u Đakovu. Osnovnu školu je pohađao u Đakovu, dok je daljnje gimnazijsko školovanje nastavio u Vinkovcima. On je istovremeno bio i svećenik, zaredio ga je biskup Kuković 26.ožujka 1836.godine. Umro je u svom rodnom gradu 15.lipnja 1893., u 80-oj godini života. Grobnica mu se nalazi na Gradskom groblju u Đakovu.</a:t>
            </a:r>
          </a:p>
        </p:txBody>
      </p:sp>
      <p:pic>
        <p:nvPicPr>
          <p:cNvPr id="5" name="Content Placeholder 4" descr="Osjecki-spomendan-26.-ozujka_image_galleria.jpg"/>
          <p:cNvPicPr>
            <a:picLocks noGrp="1" noChangeAspect="1"/>
          </p:cNvPicPr>
          <p:nvPr>
            <p:ph sz="half" idx="2"/>
          </p:nvPr>
        </p:nvPicPr>
        <p:blipFill>
          <a:blip r:embed="rId2" cstate="print"/>
          <a:stretch>
            <a:fillRect/>
          </a:stretch>
        </p:blipFill>
        <p:spPr>
          <a:xfrm>
            <a:off x="4932363" y="1268413"/>
            <a:ext cx="3387725" cy="4525962"/>
          </a:xfrm>
          <a:ln w="38100" cap="sq">
            <a:solidFill>
              <a:srgbClr val="000000"/>
            </a:solidFill>
          </a:ln>
          <a:effectLst>
            <a:outerShdw blurRad="50800" dist="38100" dir="2700000" algn="tl" rotWithShape="0">
              <a:srgbClr val="000000">
                <a:alpha val="43000"/>
              </a:srgbClr>
            </a:outerShdw>
          </a:effectLst>
        </p:spPr>
      </p:pic>
      <p:sp>
        <p:nvSpPr>
          <p:cNvPr id="2" name="Title 1"/>
          <p:cNvSpPr>
            <a:spLocks noGrp="1"/>
          </p:cNvSpPr>
          <p:nvPr>
            <p:ph type="title"/>
          </p:nvPr>
        </p:nvSpPr>
        <p:spPr/>
        <p:txBody>
          <a:bodyPr/>
          <a:lstStyle/>
          <a:p>
            <a:pPr fontAlgn="auto">
              <a:spcAft>
                <a:spcPts val="0"/>
              </a:spcAft>
              <a:defRPr/>
            </a:pPr>
            <a:r>
              <a:rPr lang="hr-HR" dirty="0" smtClean="0"/>
              <a:t>Juraj Tordinac</a:t>
            </a:r>
            <a:endParaRPr lang="hr-HR" dirty="0"/>
          </a:p>
        </p:txBody>
      </p:sp>
      <p:sp>
        <p:nvSpPr>
          <p:cNvPr id="6" name="Rectangle 5"/>
          <p:cNvSpPr/>
          <p:nvPr/>
        </p:nvSpPr>
        <p:spPr>
          <a:xfrm>
            <a:off x="5219700" y="5943600"/>
            <a:ext cx="2881313" cy="65405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r-HR" dirty="0"/>
              <a:t>Pripremila: Ema Kovačević,8.c</a:t>
            </a:r>
          </a:p>
        </p:txBody>
      </p:sp>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sz="half" idx="1"/>
          </p:nvPr>
        </p:nvSpPr>
        <p:spPr>
          <a:xfrm>
            <a:off x="468313" y="857250"/>
            <a:ext cx="4027487" cy="5786438"/>
          </a:xfrm>
        </p:spPr>
        <p:txBody>
          <a:bodyPr/>
          <a:lstStyle/>
          <a:p>
            <a:pPr>
              <a:buFont typeface="Wingdings 3" pitchFamily="18" charset="2"/>
              <a:buNone/>
            </a:pPr>
            <a:r>
              <a:rPr lang="hr-HR" sz="2000" smtClean="0"/>
              <a:t>“Ko se snegom bele bregovi oholi.</a:t>
            </a:r>
          </a:p>
          <a:p>
            <a:pPr>
              <a:buFont typeface="Wingdings 3" pitchFamily="18" charset="2"/>
              <a:buNone/>
            </a:pPr>
            <a:r>
              <a:rPr lang="hr-HR" sz="2000" smtClean="0"/>
              <a:t>Ko se sred zelenih šuma steru doli?</a:t>
            </a:r>
          </a:p>
          <a:p>
            <a:pPr>
              <a:buFont typeface="Wingdings 3" pitchFamily="18" charset="2"/>
              <a:buNone/>
            </a:pPr>
            <a:r>
              <a:rPr lang="hr-HR" sz="2000" smtClean="0"/>
              <a:t>Ah, od sarca plam me </a:t>
            </a:r>
          </a:p>
          <a:p>
            <a:pPr>
              <a:buFont typeface="Wingdings 3" pitchFamily="18" charset="2"/>
              <a:buNone/>
            </a:pPr>
            <a:r>
              <a:rPr lang="hr-HR" sz="2000" smtClean="0"/>
              <a:t>U daljinu vuče”</a:t>
            </a:r>
          </a:p>
          <a:p>
            <a:pPr>
              <a:buFont typeface="Wingdings 3" pitchFamily="18" charset="2"/>
              <a:buNone/>
            </a:pPr>
            <a:endParaRPr lang="hr-HR" sz="2000" smtClean="0"/>
          </a:p>
          <a:p>
            <a:pPr>
              <a:buFont typeface="Wingdings 3" pitchFamily="18" charset="2"/>
              <a:buNone/>
            </a:pPr>
            <a:r>
              <a:rPr lang="hr-HR" sz="2000" smtClean="0"/>
              <a:t>“Posred šumah, koje večna zelen krije, tamo ljubav tajno, tamo tiho klije “</a:t>
            </a:r>
          </a:p>
          <a:p>
            <a:pPr>
              <a:buFont typeface="Wingdings 3" pitchFamily="18" charset="2"/>
              <a:buNone/>
            </a:pPr>
            <a:endParaRPr lang="hr-HR" sz="2000" smtClean="0"/>
          </a:p>
          <a:p>
            <a:pPr>
              <a:buFont typeface="Wingdings 3" pitchFamily="18" charset="2"/>
              <a:buNone/>
            </a:pPr>
            <a:r>
              <a:rPr lang="hr-HR" sz="2000" smtClean="0"/>
              <a:t>“Gde slavuji složno poje</a:t>
            </a:r>
          </a:p>
          <a:p>
            <a:pPr>
              <a:buFont typeface="Wingdings 3" pitchFamily="18" charset="2"/>
              <a:buNone/>
            </a:pPr>
            <a:r>
              <a:rPr lang="hr-HR" sz="2000" smtClean="0"/>
              <a:t>U ponosnoj šumici</a:t>
            </a:r>
          </a:p>
          <a:p>
            <a:pPr>
              <a:buFont typeface="Wingdings 3" pitchFamily="18" charset="2"/>
              <a:buNone/>
            </a:pPr>
            <a:r>
              <a:rPr lang="hr-HR" sz="2000" smtClean="0"/>
              <a:t>I mladiće mile goje</a:t>
            </a:r>
          </a:p>
          <a:p>
            <a:pPr>
              <a:buFont typeface="Wingdings 3" pitchFamily="18" charset="2"/>
              <a:buNone/>
            </a:pPr>
            <a:r>
              <a:rPr lang="hr-HR" sz="2000" smtClean="0"/>
              <a:t>U zelenoj travici “</a:t>
            </a:r>
          </a:p>
        </p:txBody>
      </p:sp>
      <p:sp>
        <p:nvSpPr>
          <p:cNvPr id="25602" name="Content Placeholder 3"/>
          <p:cNvSpPr>
            <a:spLocks noGrp="1"/>
          </p:cNvSpPr>
          <p:nvPr>
            <p:ph sz="half" idx="2"/>
          </p:nvPr>
        </p:nvSpPr>
        <p:spPr>
          <a:xfrm>
            <a:off x="4643438" y="1285875"/>
            <a:ext cx="4043362" cy="4840288"/>
          </a:xfrm>
        </p:spPr>
        <p:txBody>
          <a:bodyPr/>
          <a:lstStyle/>
          <a:p>
            <a:pPr>
              <a:buFont typeface="Wingdings 3" pitchFamily="18" charset="2"/>
              <a:buNone/>
            </a:pPr>
            <a:r>
              <a:rPr lang="hr-HR" sz="2000" smtClean="0"/>
              <a:t>“ Pa još vile svilokose</a:t>
            </a:r>
          </a:p>
          <a:p>
            <a:pPr>
              <a:buFont typeface="Wingdings 3" pitchFamily="18" charset="2"/>
              <a:buNone/>
            </a:pPr>
            <a:r>
              <a:rPr lang="hr-HR" sz="2000" smtClean="0"/>
              <a:t>Da su vazda nuz mene</a:t>
            </a:r>
          </a:p>
          <a:p>
            <a:pPr>
              <a:buFont typeface="Wingdings 3" pitchFamily="18" charset="2"/>
              <a:buNone/>
            </a:pPr>
            <a:r>
              <a:rPr lang="hr-HR" sz="2000" smtClean="0"/>
              <a:t>Pesni pojeć sve radosne</a:t>
            </a:r>
          </a:p>
          <a:p>
            <a:pPr>
              <a:buFont typeface="Wingdings 3" pitchFamily="18" charset="2"/>
              <a:buNone/>
            </a:pPr>
            <a:r>
              <a:rPr lang="hr-HR" sz="2000" smtClean="0"/>
              <a:t>U sred šume zelene “</a:t>
            </a:r>
          </a:p>
          <a:p>
            <a:pPr>
              <a:buFont typeface="Wingdings 3" pitchFamily="18" charset="2"/>
              <a:buNone/>
            </a:pPr>
            <a:endParaRPr lang="hr-HR" sz="2000" smtClean="0"/>
          </a:p>
          <a:p>
            <a:pPr>
              <a:buFont typeface="Wingdings 3" pitchFamily="18" charset="2"/>
              <a:buNone/>
            </a:pPr>
            <a:r>
              <a:rPr lang="hr-HR" sz="2000" smtClean="0"/>
              <a:t>“ Vinosna i gorica </a:t>
            </a:r>
          </a:p>
          <a:p>
            <a:pPr>
              <a:buFont typeface="Wingdings 3" pitchFamily="18" charset="2"/>
              <a:buNone/>
            </a:pPr>
            <a:r>
              <a:rPr lang="hr-HR" sz="2000" smtClean="0"/>
              <a:t>U sred guste šumice</a:t>
            </a:r>
          </a:p>
        </p:txBody>
      </p:sp>
      <p:sp>
        <p:nvSpPr>
          <p:cNvPr id="2" name="Title 1"/>
          <p:cNvSpPr>
            <a:spLocks noGrp="1"/>
          </p:cNvSpPr>
          <p:nvPr>
            <p:ph type="title"/>
          </p:nvPr>
        </p:nvSpPr>
        <p:spPr>
          <a:xfrm rot="10800000" flipV="1">
            <a:off x="928662" y="285725"/>
            <a:ext cx="7358114" cy="500068"/>
          </a:xfrm>
        </p:spPr>
        <p:txBody>
          <a:bodyPr/>
          <a:lstStyle/>
          <a:p>
            <a:pPr algn="ctr" fontAlgn="auto">
              <a:spcAft>
                <a:spcPts val="0"/>
              </a:spcAft>
              <a:defRPr/>
            </a:pPr>
            <a:r>
              <a:rPr lang="hr-HR" sz="1600" dirty="0" smtClean="0"/>
              <a:t> STAN ŽUĐENI</a:t>
            </a:r>
            <a:endParaRPr lang="hr-HR" sz="1600" dirty="0"/>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p:txBody>
          <a:bodyPr/>
          <a:lstStyle/>
          <a:p>
            <a:r>
              <a:rPr lang="hr-HR" smtClean="0"/>
              <a:t>Antun Gustav Matoš: sabrana djela, A. G. Matoš, putopisi, svezak 11, Zagreb</a:t>
            </a:r>
            <a:r>
              <a:rPr lang="hr-HR" smtClean="0">
                <a:latin typeface="Arial" charset="0"/>
              </a:rPr>
              <a:t>,</a:t>
            </a:r>
            <a:r>
              <a:rPr lang="hr-HR" smtClean="0"/>
              <a:t> 1973.g</a:t>
            </a:r>
            <a:r>
              <a:rPr lang="hr-HR" smtClean="0">
                <a:latin typeface="Arial" charset="0"/>
              </a:rPr>
              <a:t>.,</a:t>
            </a:r>
            <a:r>
              <a:rPr lang="hr-HR" smtClean="0"/>
              <a:t> </a:t>
            </a:r>
            <a:r>
              <a:rPr lang="hr-HR" smtClean="0">
                <a:latin typeface="Arial" charset="0"/>
              </a:rPr>
              <a:t>Š</a:t>
            </a:r>
            <a:r>
              <a:rPr lang="hr-HR" smtClean="0"/>
              <a:t>kolska knjiga</a:t>
            </a:r>
          </a:p>
          <a:p>
            <a:r>
              <a:rPr lang="hr-HR" smtClean="0"/>
              <a:t>Josip Kozarac: Slavonska šuma, Tena, Zagreb, 1998.g</a:t>
            </a:r>
            <a:r>
              <a:rPr lang="hr-HR" smtClean="0">
                <a:latin typeface="Arial" charset="0"/>
              </a:rPr>
              <a:t>.</a:t>
            </a:r>
            <a:r>
              <a:rPr lang="hr-HR" smtClean="0"/>
              <a:t> ABC NAKLADA </a:t>
            </a:r>
          </a:p>
          <a:p>
            <a:r>
              <a:rPr lang="hr-HR" smtClean="0"/>
              <a:t>Matija Antun Reljković: Satir iliti divlji čovik,</a:t>
            </a:r>
            <a:r>
              <a:rPr lang="hr-HR" smtClean="0">
                <a:latin typeface="Arial" charset="0"/>
              </a:rPr>
              <a:t> Zagreb</a:t>
            </a:r>
            <a:r>
              <a:rPr lang="hr-HR" smtClean="0"/>
              <a:t>, 1998.godina</a:t>
            </a:r>
            <a:r>
              <a:rPr lang="hr-HR" smtClean="0">
                <a:latin typeface="Arial" charset="0"/>
              </a:rPr>
              <a:t>,</a:t>
            </a:r>
            <a:r>
              <a:rPr lang="hr-HR" smtClean="0"/>
              <a:t>Zagrebačka stvarnost</a:t>
            </a:r>
          </a:p>
          <a:p>
            <a:r>
              <a:rPr lang="hr-HR" smtClean="0"/>
              <a:t>Juraj Tordinac: Stan žudjeni, Đakovo, 2005.godina</a:t>
            </a:r>
            <a:r>
              <a:rPr lang="hr-HR" smtClean="0">
                <a:latin typeface="Arial" charset="0"/>
              </a:rPr>
              <a:t>, </a:t>
            </a:r>
            <a:r>
              <a:rPr lang="hr-HR" smtClean="0"/>
              <a:t>Tipografija d.d. </a:t>
            </a:r>
          </a:p>
        </p:txBody>
      </p:sp>
      <p:sp>
        <p:nvSpPr>
          <p:cNvPr id="2" name="Title 1"/>
          <p:cNvSpPr>
            <a:spLocks noGrp="1"/>
          </p:cNvSpPr>
          <p:nvPr>
            <p:ph type="title"/>
          </p:nvPr>
        </p:nvSpPr>
        <p:spPr/>
        <p:txBody>
          <a:bodyPr/>
          <a:lstStyle/>
          <a:p>
            <a:pPr fontAlgn="auto">
              <a:spcAft>
                <a:spcPts val="0"/>
              </a:spcAft>
              <a:defRPr/>
            </a:pPr>
            <a:r>
              <a:rPr lang="hr-HR" dirty="0" smtClean="0"/>
              <a:t>Literatura:</a:t>
            </a:r>
            <a:endParaRPr lang="hr-HR"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Content Placeholder 4" descr="comenius-logo.jpg"/>
          <p:cNvPicPr>
            <a:picLocks noChangeAspect="1"/>
          </p:cNvPicPr>
          <p:nvPr/>
        </p:nvPicPr>
        <p:blipFill>
          <a:blip r:embed="rId2" cstate="print"/>
          <a:srcRect/>
          <a:stretch>
            <a:fillRect/>
          </a:stretch>
        </p:blipFill>
        <p:spPr bwMode="auto">
          <a:xfrm>
            <a:off x="4714875" y="357188"/>
            <a:ext cx="2836863" cy="1771650"/>
          </a:xfrm>
          <a:prstGeom prst="rect">
            <a:avLst/>
          </a:prstGeom>
          <a:noFill/>
          <a:ln w="9525">
            <a:noFill/>
            <a:miter lim="800000"/>
            <a:headEnd/>
            <a:tailEnd/>
          </a:ln>
        </p:spPr>
      </p:pic>
      <p:sp>
        <p:nvSpPr>
          <p:cNvPr id="14338" name="Pravokutnik 2"/>
          <p:cNvSpPr>
            <a:spLocks noChangeArrowheads="1"/>
          </p:cNvSpPr>
          <p:nvPr/>
        </p:nvSpPr>
        <p:spPr bwMode="auto">
          <a:xfrm>
            <a:off x="785813" y="2571750"/>
            <a:ext cx="7286625" cy="3446463"/>
          </a:xfrm>
          <a:prstGeom prst="rect">
            <a:avLst/>
          </a:prstGeom>
          <a:noFill/>
          <a:ln w="9525">
            <a:noFill/>
            <a:miter lim="800000"/>
            <a:headEnd/>
            <a:tailEnd/>
          </a:ln>
        </p:spPr>
        <p:txBody>
          <a:bodyPr>
            <a:spAutoFit/>
          </a:bodyPr>
          <a:lstStyle/>
          <a:p>
            <a:r>
              <a:rPr lang="hr-HR" sz="2000" dirty="0">
                <a:latin typeface="Lucida Sans Unicode" pitchFamily="34" charset="0"/>
              </a:rPr>
              <a:t>U sklopu projekta </a:t>
            </a:r>
            <a:r>
              <a:rPr lang="hr-HR" sz="2000" dirty="0" err="1">
                <a:latin typeface="Lucida Sans Unicode" pitchFamily="34" charset="0"/>
              </a:rPr>
              <a:t>Comenius</a:t>
            </a:r>
            <a:r>
              <a:rPr lang="hr-HR" sz="2000" dirty="0">
                <a:latin typeface="Lucida Sans Unicode" pitchFamily="34" charset="0"/>
              </a:rPr>
              <a:t> „ More </a:t>
            </a:r>
            <a:r>
              <a:rPr lang="hr-HR" sz="2000" dirty="0" err="1">
                <a:latin typeface="Lucida Sans Unicode" pitchFamily="34" charset="0"/>
              </a:rPr>
              <a:t>trees</a:t>
            </a:r>
            <a:r>
              <a:rPr lang="hr-HR" sz="2000" dirty="0">
                <a:latin typeface="Lucida Sans Unicode" pitchFamily="34" charset="0"/>
              </a:rPr>
              <a:t>?“ </a:t>
            </a:r>
            <a:r>
              <a:rPr lang="hr-HR" sz="2000" dirty="0" err="1">
                <a:latin typeface="Lucida Sans Unicode" pitchFamily="34" charset="0"/>
              </a:rPr>
              <a:t>Yes</a:t>
            </a:r>
            <a:r>
              <a:rPr lang="hr-HR" sz="2000" dirty="0">
                <a:latin typeface="Lucida Sans Unicode" pitchFamily="34" charset="0"/>
              </a:rPr>
              <a:t>, </a:t>
            </a:r>
            <a:r>
              <a:rPr lang="hr-HR" sz="2000" dirty="0" err="1">
                <a:latin typeface="Lucida Sans Unicode" pitchFamily="34" charset="0"/>
              </a:rPr>
              <a:t>please</a:t>
            </a:r>
            <a:r>
              <a:rPr lang="hr-HR" sz="2000" dirty="0">
                <a:latin typeface="Lucida Sans Unicode" pitchFamily="34" charset="0"/>
              </a:rPr>
              <a:t>!“ odlučili smo istražiti koliko se različita stabla spominju u djelima hrvatskih pisaca, posebice zavičajnih. U istraživačkom </a:t>
            </a:r>
            <a:r>
              <a:rPr lang="hr-HR" sz="2000" dirty="0" smtClean="0">
                <a:latin typeface="Lucida Sans Unicode" pitchFamily="34" charset="0"/>
              </a:rPr>
              <a:t>radu sudjelovali su </a:t>
            </a:r>
            <a:r>
              <a:rPr lang="hr-HR" sz="2000" dirty="0">
                <a:latin typeface="Lucida Sans Unicode" pitchFamily="34" charset="0"/>
              </a:rPr>
              <a:t>učenici osmih razreda, svaki  je učenik( koji je želio sudjelovati u projektu) dobio jednog zavičajnog pisca iz kojeg je zadatak bio izdvojiti rečenice ili stihove s motivima stabala. Cilj je  učenike potaknuti na čitanje, upoznavanje sa zavičajnim piscima i produbljivanje ekološke tematike vezane uz projekt.</a:t>
            </a:r>
          </a:p>
          <a:p>
            <a:endParaRPr lang="hr-HR" dirty="0">
              <a:latin typeface="Lucida Sans Unicode"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4313" y="1481138"/>
            <a:ext cx="5357812" cy="4525962"/>
          </a:xfrm>
        </p:spPr>
        <p:txBody>
          <a:bodyPr>
            <a:normAutofit fontScale="77500" lnSpcReduction="20000"/>
          </a:bodyPr>
          <a:lstStyle/>
          <a:p>
            <a:pPr marL="365760" indent="-256032" fontAlgn="auto">
              <a:spcAft>
                <a:spcPts val="0"/>
              </a:spcAft>
              <a:buFont typeface="Wingdings 3"/>
              <a:buChar char=""/>
              <a:defRPr/>
            </a:pPr>
            <a:r>
              <a:rPr lang="hr-HR" dirty="0" smtClean="0"/>
              <a:t>Antun Gustav Matoš rođen je u Frankfurtu 1873.godine,a umro je u Zagrebu 1914.g. Bio je pjesnik,novelist,kritičar,putopisac. Gimnaziju i glazbenu školu polazio je u Zagrebu,a Vojni veterinarski institut u Beču,ali je studij nakon jednog semestra napustio.Kao vojni bjegunac živio je u Beogradu, Ženevi i Parizu.Za života je objavio tri zbirke novela i pripovjesti: Iverje,Novo iverje,Umorne priče. Pisao je eseje i putopise sabrane u zbirkama: Ogledi,Vidici i Putovi,Naši ljudi i krajevi…</a:t>
            </a:r>
          </a:p>
          <a:p>
            <a:pPr marL="365760" indent="-256032" fontAlgn="auto">
              <a:spcAft>
                <a:spcPts val="0"/>
              </a:spcAft>
              <a:buFont typeface="Wingdings 3"/>
              <a:buChar char=""/>
              <a:defRPr/>
            </a:pPr>
            <a:endParaRPr lang="hr-HR" dirty="0" smtClean="0"/>
          </a:p>
          <a:p>
            <a:pPr marL="365760" indent="-256032" fontAlgn="auto">
              <a:spcAft>
                <a:spcPts val="0"/>
              </a:spcAft>
              <a:buFont typeface="Wingdings 3"/>
              <a:buNone/>
              <a:defRPr/>
            </a:pPr>
            <a:endParaRPr lang="hr-HR" dirty="0" smtClean="0"/>
          </a:p>
          <a:p>
            <a:pPr marL="365760" indent="-256032" fontAlgn="auto">
              <a:spcAft>
                <a:spcPts val="0"/>
              </a:spcAft>
              <a:buFont typeface="Wingdings 3"/>
              <a:buChar char=""/>
              <a:defRPr/>
            </a:pPr>
            <a:endParaRPr lang="hr-HR" dirty="0"/>
          </a:p>
        </p:txBody>
      </p:sp>
      <p:pic>
        <p:nvPicPr>
          <p:cNvPr id="5" name="Content Placeholder 4" descr="timthumb.jpg"/>
          <p:cNvPicPr>
            <a:picLocks noGrp="1" noChangeAspect="1"/>
          </p:cNvPicPr>
          <p:nvPr>
            <p:ph sz="half" idx="2"/>
          </p:nvPr>
        </p:nvPicPr>
        <p:blipFill>
          <a:blip r:embed="rId2" cstate="print"/>
          <a:stretch>
            <a:fillRect/>
          </a:stretch>
        </p:blipFill>
        <p:spPr>
          <a:xfrm>
            <a:off x="5472113" y="1500188"/>
            <a:ext cx="3671887" cy="4295775"/>
          </a:xfrm>
          <a:ln w="38100" cap="sq">
            <a:solidFill>
              <a:srgbClr val="000000"/>
            </a:solidFill>
          </a:ln>
          <a:effectLst>
            <a:outerShdw blurRad="50800" dist="38100" dir="2700000" algn="tl" rotWithShape="0">
              <a:srgbClr val="000000">
                <a:alpha val="43000"/>
              </a:srgbClr>
            </a:outerShdw>
          </a:effectLst>
        </p:spPr>
      </p:pic>
      <p:sp>
        <p:nvSpPr>
          <p:cNvPr id="2" name="Title 1"/>
          <p:cNvSpPr>
            <a:spLocks noGrp="1"/>
          </p:cNvSpPr>
          <p:nvPr>
            <p:ph type="title"/>
          </p:nvPr>
        </p:nvSpPr>
        <p:spPr/>
        <p:txBody>
          <a:bodyPr/>
          <a:lstStyle/>
          <a:p>
            <a:pPr fontAlgn="auto">
              <a:spcAft>
                <a:spcPts val="0"/>
              </a:spcAft>
              <a:defRPr/>
            </a:pPr>
            <a:r>
              <a:rPr lang="hr-HR" dirty="0" smtClean="0"/>
              <a:t>Antun Gustav Matoš</a:t>
            </a:r>
            <a:endParaRPr lang="hr-HR" dirty="0"/>
          </a:p>
        </p:txBody>
      </p:sp>
      <p:sp>
        <p:nvSpPr>
          <p:cNvPr id="6" name="Rectangle 5"/>
          <p:cNvSpPr/>
          <p:nvPr/>
        </p:nvSpPr>
        <p:spPr>
          <a:xfrm>
            <a:off x="5076825" y="5949950"/>
            <a:ext cx="3167063" cy="6477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r-HR" dirty="0"/>
              <a:t>Pripremila: Lara </a:t>
            </a:r>
            <a:r>
              <a:rPr lang="hr-HR" dirty="0" err="1"/>
              <a:t>Kaderžabek</a:t>
            </a:r>
            <a:r>
              <a:rPr lang="hr-HR" dirty="0"/>
              <a:t>, 8.c</a:t>
            </a: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3" y="620713"/>
            <a:ext cx="4027487" cy="5505450"/>
          </a:xfrm>
        </p:spPr>
        <p:txBody>
          <a:bodyPr>
            <a:normAutofit/>
          </a:bodyPr>
          <a:lstStyle/>
          <a:p>
            <a:pPr>
              <a:lnSpc>
                <a:spcPct val="80000"/>
              </a:lnSpc>
              <a:buFont typeface="Wingdings 3" pitchFamily="18" charset="2"/>
              <a:buNone/>
            </a:pPr>
            <a:r>
              <a:rPr lang="hr-HR" sz="2200" dirty="0" smtClean="0"/>
              <a:t>A.G.Matoš,Jesenje </a:t>
            </a:r>
            <a:r>
              <a:rPr lang="hr-HR" sz="2200" dirty="0" err="1" smtClean="0"/>
              <a:t>veče</a:t>
            </a:r>
            <a:r>
              <a:rPr lang="hr-HR" sz="2200" dirty="0" smtClean="0"/>
              <a:t>-sonet</a:t>
            </a:r>
          </a:p>
          <a:p>
            <a:pPr>
              <a:lnSpc>
                <a:spcPct val="80000"/>
              </a:lnSpc>
              <a:buFont typeface="Wingdings 3" pitchFamily="18" charset="2"/>
              <a:buNone/>
            </a:pPr>
            <a:endParaRPr lang="hr-HR" sz="2200" dirty="0" smtClean="0"/>
          </a:p>
          <a:p>
            <a:pPr>
              <a:lnSpc>
                <a:spcPct val="80000"/>
              </a:lnSpc>
              <a:buFont typeface="Wingdings 3" pitchFamily="18" charset="2"/>
              <a:buNone/>
            </a:pPr>
            <a:r>
              <a:rPr lang="hr-HR" sz="1900" dirty="0" smtClean="0"/>
              <a:t>˝Iz mokrih njiva magle skrivaju</a:t>
            </a:r>
          </a:p>
          <a:p>
            <a:pPr>
              <a:lnSpc>
                <a:spcPct val="80000"/>
              </a:lnSpc>
              <a:buFont typeface="Wingdings 3" pitchFamily="18" charset="2"/>
              <a:buNone/>
            </a:pPr>
            <a:r>
              <a:rPr lang="hr-HR" sz="1900" dirty="0" smtClean="0"/>
              <a:t>Kućice i toranj; sunce u ranama</a:t>
            </a:r>
          </a:p>
          <a:p>
            <a:pPr>
              <a:lnSpc>
                <a:spcPct val="80000"/>
              </a:lnSpc>
              <a:buFont typeface="Wingdings 3" pitchFamily="18" charset="2"/>
              <a:buNone/>
            </a:pPr>
            <a:r>
              <a:rPr lang="hr-HR" sz="1900" dirty="0" smtClean="0"/>
              <a:t>Mre i motri kako mrke bivaju</a:t>
            </a:r>
          </a:p>
          <a:p>
            <a:pPr>
              <a:lnSpc>
                <a:spcPct val="80000"/>
              </a:lnSpc>
              <a:buFont typeface="Wingdings 3" pitchFamily="18" charset="2"/>
              <a:buNone/>
            </a:pPr>
            <a:r>
              <a:rPr lang="hr-HR" sz="1900" dirty="0" smtClean="0"/>
              <a:t>Vrbe,</a:t>
            </a:r>
            <a:r>
              <a:rPr lang="hr-HR" sz="1900" dirty="0" err="1" smtClean="0"/>
              <a:t>crneči</a:t>
            </a:r>
            <a:r>
              <a:rPr lang="hr-HR" sz="1900" dirty="0" smtClean="0"/>
              <a:t> se crnim vranama.'‘</a:t>
            </a:r>
          </a:p>
          <a:p>
            <a:pPr>
              <a:lnSpc>
                <a:spcPct val="80000"/>
              </a:lnSpc>
              <a:buFont typeface="Wingdings 3" pitchFamily="18" charset="2"/>
              <a:buNone/>
            </a:pPr>
            <a:endParaRPr lang="hr-HR" sz="1900" dirty="0" smtClean="0"/>
          </a:p>
          <a:p>
            <a:pPr>
              <a:lnSpc>
                <a:spcPct val="80000"/>
              </a:lnSpc>
              <a:buFont typeface="Wingdings 3" pitchFamily="18" charset="2"/>
              <a:buNone/>
            </a:pPr>
            <a:r>
              <a:rPr lang="hr-HR" sz="1900" dirty="0" smtClean="0"/>
              <a:t>''Samo grdi jablan</a:t>
            </a:r>
          </a:p>
          <a:p>
            <a:pPr>
              <a:lnSpc>
                <a:spcPct val="80000"/>
              </a:lnSpc>
              <a:buFont typeface="Wingdings 3" pitchFamily="18" charset="2"/>
              <a:buNone/>
            </a:pPr>
            <a:r>
              <a:rPr lang="hr-HR" sz="1900" dirty="0" smtClean="0"/>
              <a:t>Lisjem </a:t>
            </a:r>
            <a:r>
              <a:rPr lang="hr-HR" sz="1900" dirty="0" err="1" smtClean="0"/>
              <a:t>suhijem</a:t>
            </a:r>
            <a:endParaRPr lang="hr-HR" sz="1900" dirty="0" smtClean="0"/>
          </a:p>
          <a:p>
            <a:pPr>
              <a:lnSpc>
                <a:spcPct val="80000"/>
              </a:lnSpc>
              <a:buFont typeface="Wingdings 3" pitchFamily="18" charset="2"/>
              <a:buNone/>
            </a:pPr>
            <a:r>
              <a:rPr lang="hr-HR" sz="1900" dirty="0" err="1" smtClean="0"/>
              <a:t>Šapče</a:t>
            </a:r>
            <a:r>
              <a:rPr lang="hr-HR" sz="1900" dirty="0" smtClean="0"/>
              <a:t> </a:t>
            </a:r>
            <a:r>
              <a:rPr lang="hr-HR" sz="1900" dirty="0" smtClean="0"/>
              <a:t>o životu </a:t>
            </a:r>
            <a:r>
              <a:rPr lang="hr-HR" sz="1900" dirty="0" err="1" smtClean="0"/>
              <a:t>mrohom</a:t>
            </a:r>
            <a:r>
              <a:rPr lang="hr-HR" sz="1900" dirty="0" smtClean="0"/>
              <a:t> </a:t>
            </a:r>
            <a:r>
              <a:rPr lang="hr-HR" sz="1900" dirty="0" err="1" smtClean="0"/>
              <a:t>gluhjem</a:t>
            </a:r>
            <a:r>
              <a:rPr lang="hr-HR" sz="1900" dirty="0" smtClean="0"/>
              <a:t>,</a:t>
            </a:r>
          </a:p>
          <a:p>
            <a:pPr>
              <a:lnSpc>
                <a:spcPct val="80000"/>
              </a:lnSpc>
              <a:buFont typeface="Wingdings 3" pitchFamily="18" charset="2"/>
              <a:buNone/>
            </a:pPr>
            <a:r>
              <a:rPr lang="hr-HR" sz="1900" dirty="0" smtClean="0"/>
              <a:t>Kao da je samac usred svemira.”</a:t>
            </a:r>
          </a:p>
          <a:p>
            <a:pPr>
              <a:lnSpc>
                <a:spcPct val="80000"/>
              </a:lnSpc>
            </a:pPr>
            <a:endParaRPr lang="hr-HR" sz="2600" dirty="0" smtClean="0"/>
          </a:p>
        </p:txBody>
      </p:sp>
      <p:sp>
        <p:nvSpPr>
          <p:cNvPr id="4" name="Content Placeholder 3"/>
          <p:cNvSpPr>
            <a:spLocks noGrp="1"/>
          </p:cNvSpPr>
          <p:nvPr>
            <p:ph sz="half" idx="2"/>
          </p:nvPr>
        </p:nvSpPr>
        <p:spPr>
          <a:xfrm>
            <a:off x="4500563" y="620713"/>
            <a:ext cx="4186237" cy="5505450"/>
          </a:xfrm>
        </p:spPr>
        <p:txBody>
          <a:bodyPr>
            <a:normAutofit/>
          </a:bodyPr>
          <a:lstStyle/>
          <a:p>
            <a:pPr>
              <a:lnSpc>
                <a:spcPct val="80000"/>
              </a:lnSpc>
              <a:buFont typeface="Wingdings 3" pitchFamily="18" charset="2"/>
              <a:buNone/>
            </a:pPr>
            <a:r>
              <a:rPr lang="hr-HR" sz="2200" smtClean="0"/>
              <a:t>Ferije,A.G.Matoš </a:t>
            </a:r>
            <a:r>
              <a:rPr lang="hr-HR" sz="2600" smtClean="0"/>
              <a:t> </a:t>
            </a:r>
          </a:p>
          <a:p>
            <a:pPr>
              <a:lnSpc>
                <a:spcPct val="80000"/>
              </a:lnSpc>
              <a:buFont typeface="Wingdings 3" pitchFamily="18" charset="2"/>
              <a:buNone/>
            </a:pPr>
            <a:endParaRPr lang="hr-HR" sz="2600" smtClean="0"/>
          </a:p>
          <a:p>
            <a:pPr>
              <a:lnSpc>
                <a:spcPct val="80000"/>
              </a:lnSpc>
              <a:buFont typeface="Wingdings 3" pitchFamily="18" charset="2"/>
              <a:buNone/>
            </a:pPr>
            <a:r>
              <a:rPr lang="hr-HR" sz="2000" smtClean="0"/>
              <a:t>''…tresu se bor i jela tanka,naviđajući joj struk tanan…‘‘</a:t>
            </a:r>
          </a:p>
          <a:p>
            <a:pPr>
              <a:lnSpc>
                <a:spcPct val="80000"/>
              </a:lnSpc>
              <a:buFont typeface="Wingdings 3" pitchFamily="18" charset="2"/>
              <a:buNone/>
            </a:pPr>
            <a:endParaRPr lang="hr-HR" sz="2000" smtClean="0"/>
          </a:p>
          <a:p>
            <a:pPr>
              <a:lnSpc>
                <a:spcPct val="80000"/>
              </a:lnSpc>
              <a:buFont typeface="Wingdings 3" pitchFamily="18" charset="2"/>
              <a:buNone/>
            </a:pPr>
            <a:r>
              <a:rPr lang="hr-HR" sz="2000" smtClean="0"/>
              <a:t>''…I o</a:t>
            </a:r>
            <a:r>
              <a:rPr lang="hr-HR" sz="2000" smtClean="0">
                <a:latin typeface="Arial" charset="0"/>
              </a:rPr>
              <a:t>t</a:t>
            </a:r>
            <a:r>
              <a:rPr lang="hr-HR" sz="2000" smtClean="0"/>
              <a:t>išla kroz borove i jele </a:t>
            </a:r>
          </a:p>
          <a:p>
            <a:pPr>
              <a:lnSpc>
                <a:spcPct val="80000"/>
              </a:lnSpc>
              <a:buFont typeface="Wingdings 3" pitchFamily="18" charset="2"/>
              <a:buNone/>
            </a:pPr>
            <a:r>
              <a:rPr lang="hr-HR" sz="2000" smtClean="0"/>
              <a:t>      Ide drht</a:t>
            </a:r>
            <a:r>
              <a:rPr lang="hr-HR" sz="2000" smtClean="0">
                <a:latin typeface="Arial" charset="0"/>
              </a:rPr>
              <a:t>aj</a:t>
            </a:r>
            <a:r>
              <a:rPr lang="hr-HR" sz="2000" smtClean="0"/>
              <a:t>,struja kao</a:t>
            </a:r>
          </a:p>
          <a:p>
            <a:pPr>
              <a:lnSpc>
                <a:spcPct val="80000"/>
              </a:lnSpc>
              <a:buFont typeface="Wingdings 3" pitchFamily="18" charset="2"/>
              <a:buNone/>
            </a:pPr>
            <a:r>
              <a:rPr lang="hr-HR" sz="2000" smtClean="0"/>
              <a:t>      </a:t>
            </a:r>
            <a:r>
              <a:rPr lang="hr-HR" sz="2000" smtClean="0">
                <a:latin typeface="Arial" charset="0"/>
              </a:rPr>
              <a:t>š</a:t>
            </a:r>
            <a:r>
              <a:rPr lang="hr-HR" sz="2000" smtClean="0"/>
              <a:t>to je lijepa naša Anka…'‘</a:t>
            </a:r>
          </a:p>
          <a:p>
            <a:pPr>
              <a:lnSpc>
                <a:spcPct val="80000"/>
              </a:lnSpc>
              <a:buFont typeface="Wingdings 3" pitchFamily="18" charset="2"/>
              <a:buNone/>
            </a:pPr>
            <a:endParaRPr lang="hr-HR" sz="2000" smtClean="0"/>
          </a:p>
          <a:p>
            <a:pPr>
              <a:lnSpc>
                <a:spcPct val="80000"/>
              </a:lnSpc>
              <a:buFont typeface="Wingdings 3" pitchFamily="18" charset="2"/>
              <a:buNone/>
            </a:pPr>
            <a:r>
              <a:rPr lang="hr-HR" sz="1900" smtClean="0"/>
              <a:t>       Na desnom Tibetu Matoš promatra i osjeća: ''…Sanjivi,siti mir na grane zimzelenih hrastova,na lovorje oko tihog ljetnikovca što u divnom zelenilu sluša tihu muziku vremena…''</a:t>
            </a:r>
          </a:p>
          <a:p>
            <a:pPr>
              <a:lnSpc>
                <a:spcPct val="80000"/>
              </a:lnSpc>
              <a:buFont typeface="Wingdings 3" pitchFamily="18" charset="2"/>
              <a:buNone/>
            </a:pPr>
            <a:r>
              <a:rPr lang="hr-HR" sz="1900" smtClean="0"/>
              <a:t> </a:t>
            </a:r>
          </a:p>
          <a:p>
            <a:pPr>
              <a:lnSpc>
                <a:spcPct val="80000"/>
              </a:lnSpc>
              <a:buFont typeface="Wingdings 3" pitchFamily="18" charset="2"/>
              <a:buNone/>
            </a:pPr>
            <a:endParaRPr lang="hr-HR" sz="2000" smtClean="0"/>
          </a:p>
          <a:p>
            <a:pPr>
              <a:lnSpc>
                <a:spcPct val="80000"/>
              </a:lnSpc>
            </a:pPr>
            <a:endParaRPr lang="hr-HR" sz="2600" smtClean="0"/>
          </a:p>
        </p:txBody>
      </p:sp>
      <p:sp>
        <p:nvSpPr>
          <p:cNvPr id="2" name="Title 1"/>
          <p:cNvSpPr>
            <a:spLocks noGrp="1"/>
          </p:cNvSpPr>
          <p:nvPr>
            <p:ph type="title"/>
          </p:nvPr>
        </p:nvSpPr>
        <p:spPr>
          <a:xfrm>
            <a:off x="3708400" y="274638"/>
            <a:ext cx="4978400" cy="201612"/>
          </a:xfrm>
        </p:spPr>
        <p:txBody>
          <a:bodyPr>
            <a:normAutofit fontScale="90000"/>
          </a:bodyPr>
          <a:lstStyle/>
          <a:p>
            <a:pPr fontAlgn="auto">
              <a:spcAft>
                <a:spcPts val="0"/>
              </a:spcAft>
              <a:defRPr/>
            </a:pPr>
            <a:endParaRPr lang="hr-HR"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sz="half" idx="1"/>
          </p:nvPr>
        </p:nvSpPr>
        <p:spPr>
          <a:xfrm>
            <a:off x="250825" y="785813"/>
            <a:ext cx="4964113" cy="6072187"/>
          </a:xfrm>
        </p:spPr>
        <p:txBody>
          <a:bodyPr/>
          <a:lstStyle/>
          <a:p>
            <a:r>
              <a:rPr lang="hr-HR" sz="1200" b="1" smtClean="0"/>
              <a:t>Josip Kozarac</a:t>
            </a:r>
            <a:r>
              <a:rPr lang="hr-HR" sz="1200" smtClean="0"/>
              <a:t> živio je u Vinkovcima gdje je i rođen 18. ožujka 1858.  Hrvatski je novelist, romanopisac, pjesnik, polemičar, diplomirani inž</a:t>
            </a:r>
            <a:r>
              <a:rPr lang="hr-HR" sz="1200" smtClean="0">
                <a:latin typeface="Arial" charset="0"/>
              </a:rPr>
              <a:t>e</a:t>
            </a:r>
            <a:r>
              <a:rPr lang="hr-HR" sz="1200" smtClean="0"/>
              <a:t>njer šumarstva te jedan od najpoznatijih hrvatskih šumara. Osnovnu školu završio je u Vinkovcima, te je pohađao gimnaziju. Nakon toga upisao je fakultet šumarstva u Beču koji je diplomirao 1879. godine na Viskoj školi za kulturu tla kao najbolji student na svojoj godini.. Prije fakulteta živio je dosta slobodan i neobuzdan život. Puno je vremena provodio u prirodi, jednostavno promatrajući život koji se odvijao oko njega. Svoje je spisateljske sposobnosti razvio pišući poezije, a kasnije je svoj talent pronašao u pisanju proze. Nakon što mu je otac preminuo, Kozarac je ostao živjeti sa svojom majkom. Kao jedan od boljih šumarskih stručnjaka radio je na mnogim mjestima kao što su Vrbanja, Nijemci, Županja i mnogim drugim.Od 1896. do 1898. godine bio je jedan od urednika, tada poznatog «Šumarskog lista». Dok je bio u svojoj struci, najvažnije što je učinio bilo je službovanje u Lipovljanima od 1885. do 1895. godine, tada je posjekao i pomladio tisuće hektara šuma hrasta lužnjaka koje danas, njemu u čast nose upravo njegovo ime. Bio je poznat i po raspravama vezanih za šume, koje su bile poznate čak i mnogim stručnjacima iz Zapadne Europe i Rusije. Nakon što je ispunio sva očekivanja u svom poslu i time doprinio razvoju hrvatskog šumarstva, Kozarac se povukao i više posvetio razvijanju svojih drugih talenata i spisateljskom životu što je pokazao i mnogim svojim djelima koja su i danas rado čitana. Umro je 21. kolovoza 1906. u Koprivnici.</a:t>
            </a:r>
          </a:p>
          <a:p>
            <a:endParaRPr lang="hr-HR" sz="1200" smtClean="0"/>
          </a:p>
        </p:txBody>
      </p:sp>
      <p:pic>
        <p:nvPicPr>
          <p:cNvPr id="5" name="Content Placeholder 4" descr="JosipKOZARAC.jpg"/>
          <p:cNvPicPr>
            <a:picLocks noGrp="1" noChangeAspect="1"/>
          </p:cNvPicPr>
          <p:nvPr>
            <p:ph sz="half" idx="2"/>
          </p:nvPr>
        </p:nvPicPr>
        <p:blipFill>
          <a:blip r:embed="rId2" cstate="print"/>
          <a:stretch>
            <a:fillRect/>
          </a:stretch>
        </p:blipFill>
        <p:spPr>
          <a:xfrm>
            <a:off x="5357813" y="928688"/>
            <a:ext cx="3255962" cy="4651375"/>
          </a:xfrm>
          <a:ln w="38100" cap="sq">
            <a:solidFill>
              <a:srgbClr val="000000"/>
            </a:solidFill>
          </a:ln>
          <a:effectLst>
            <a:outerShdw blurRad="50800" dist="38100" dir="2700000" algn="tl" rotWithShape="0">
              <a:srgbClr val="000000">
                <a:alpha val="43000"/>
              </a:srgbClr>
            </a:outerShdw>
          </a:effectLst>
        </p:spPr>
      </p:pic>
      <p:sp>
        <p:nvSpPr>
          <p:cNvPr id="2" name="Title 1"/>
          <p:cNvSpPr>
            <a:spLocks noGrp="1"/>
          </p:cNvSpPr>
          <p:nvPr>
            <p:ph type="title"/>
          </p:nvPr>
        </p:nvSpPr>
        <p:spPr>
          <a:xfrm>
            <a:off x="2428860" y="214290"/>
            <a:ext cx="3857652" cy="739460"/>
          </a:xfrm>
        </p:spPr>
        <p:txBody>
          <a:bodyPr/>
          <a:lstStyle/>
          <a:p>
            <a:pPr fontAlgn="auto">
              <a:spcAft>
                <a:spcPts val="0"/>
              </a:spcAft>
              <a:defRPr/>
            </a:pPr>
            <a:r>
              <a:rPr lang="hr-HR" dirty="0" smtClean="0"/>
              <a:t>Josip Kozarac</a:t>
            </a:r>
            <a:endParaRPr lang="hr-HR" dirty="0"/>
          </a:p>
        </p:txBody>
      </p:sp>
      <p:sp>
        <p:nvSpPr>
          <p:cNvPr id="6" name="Rectangle 5"/>
          <p:cNvSpPr/>
          <p:nvPr/>
        </p:nvSpPr>
        <p:spPr>
          <a:xfrm>
            <a:off x="5572125" y="5715000"/>
            <a:ext cx="3214688" cy="85725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r-HR" dirty="0"/>
              <a:t>Pripremile: Karla Kelava(8.a)  i Marijana </a:t>
            </a:r>
            <a:r>
              <a:rPr lang="hr-HR" dirty="0" err="1"/>
              <a:t>Zovak</a:t>
            </a:r>
            <a:r>
              <a:rPr lang="hr-HR" dirty="0"/>
              <a:t> (8.b)</a:t>
            </a:r>
          </a:p>
        </p:txBody>
      </p:sp>
    </p:spTree>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288" y="928688"/>
            <a:ext cx="4100512" cy="5643562"/>
          </a:xfrm>
        </p:spPr>
        <p:txBody>
          <a:bodyPr>
            <a:normAutofit fontScale="85000" lnSpcReduction="10000"/>
          </a:bodyPr>
          <a:lstStyle/>
          <a:p>
            <a:pPr marL="365760" indent="-256032" fontAlgn="auto">
              <a:spcAft>
                <a:spcPts val="0"/>
              </a:spcAft>
              <a:buFont typeface="Wingdings 3"/>
              <a:buChar char=""/>
              <a:defRPr/>
            </a:pPr>
            <a:r>
              <a:rPr lang="hr-HR" sz="1800" i="1" dirty="0" smtClean="0"/>
              <a:t>„Tko je jedanput bio u toj našoj drevnoj šumi s onim divnim stabarjem, spravnim, čistim i visokim kao da je saliveno, taj je ne može nikada zaboraviti. “</a:t>
            </a:r>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r>
              <a:rPr lang="hr-HR" sz="1800" i="1" dirty="0" smtClean="0"/>
              <a:t>„Tu se dižu velebni hrastovi sa sivkastom korom, izrovanom ravnim brazdama koje teku duž cijelog, dvadeset metara visokog debla sa snažnom širokom krošnjom kojano ga je okrunila kao stasitog junaka kučma. “</a:t>
            </a:r>
          </a:p>
          <a:p>
            <a:pPr marL="365760" indent="-256032" fontAlgn="auto">
              <a:spcAft>
                <a:spcPts val="0"/>
              </a:spcAft>
              <a:buFont typeface="Wingdings 3"/>
              <a:buChar char=""/>
              <a:defRPr/>
            </a:pPr>
            <a:endParaRPr lang="hr-HR" sz="1800" i="1" dirty="0" smtClean="0"/>
          </a:p>
          <a:p>
            <a:pPr marL="365760" indent="-256032" fontAlgn="auto">
              <a:spcAft>
                <a:spcPts val="0"/>
              </a:spcAft>
              <a:buFont typeface="Wingdings 3"/>
              <a:buChar char=""/>
              <a:defRPr/>
            </a:pPr>
            <a:r>
              <a:rPr lang="hr-HR" sz="1800" i="1" dirty="0" smtClean="0"/>
              <a:t>„Gdje je tlo malo vlažnije, tu se podigao viti, svijetli jasen s bijelom, sitno izvezenom korom, ponešto vijugavog stabla komu je na vršiki sjela prozirna krošnja poput vela na licu krasotice.“</a:t>
            </a:r>
          </a:p>
          <a:p>
            <a:pPr marL="365760" indent="-256032" fontAlgn="auto">
              <a:spcAft>
                <a:spcPts val="0"/>
              </a:spcAft>
              <a:buFont typeface="Wingdings 3"/>
              <a:buChar char=""/>
              <a:defRPr/>
            </a:pPr>
            <a:endParaRPr lang="hr-HR" sz="1800" i="1" dirty="0" smtClean="0"/>
          </a:p>
          <a:p>
            <a:pPr marL="365760" indent="-256032" fontAlgn="auto">
              <a:spcAft>
                <a:spcPts val="0"/>
              </a:spcAft>
              <a:buFont typeface="Wingdings 3"/>
              <a:buChar char=""/>
              <a:defRPr/>
            </a:pPr>
            <a:r>
              <a:rPr lang="hr-HR" sz="1900" i="1" dirty="0" smtClean="0"/>
              <a:t>„... no kad brijest pade, vidjesmo da je drugačije bilo. Vršika brijesta...“</a:t>
            </a:r>
            <a:endParaRPr lang="hr-HR" sz="19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dirty="0"/>
          </a:p>
        </p:txBody>
      </p:sp>
      <p:sp>
        <p:nvSpPr>
          <p:cNvPr id="4" name="Content Placeholder 3"/>
          <p:cNvSpPr>
            <a:spLocks noGrp="1"/>
          </p:cNvSpPr>
          <p:nvPr>
            <p:ph sz="half" idx="2"/>
          </p:nvPr>
        </p:nvSpPr>
        <p:spPr>
          <a:xfrm>
            <a:off x="4643438" y="1071563"/>
            <a:ext cx="4043362" cy="5429250"/>
          </a:xfrm>
        </p:spPr>
        <p:txBody>
          <a:bodyPr>
            <a:normAutofit fontScale="85000" lnSpcReduction="10000"/>
          </a:bodyPr>
          <a:lstStyle/>
          <a:p>
            <a:pPr marL="365760" indent="-256032" fontAlgn="auto">
              <a:spcAft>
                <a:spcPts val="0"/>
              </a:spcAft>
              <a:buFont typeface="Wingdings 3"/>
              <a:buChar char=""/>
              <a:defRPr/>
            </a:pPr>
            <a:r>
              <a:rPr lang="hr-HR" sz="1800" i="1" dirty="0" smtClean="0"/>
              <a:t>„Slavonac ljubi tu svoju hrastovu šumu nadasve; on je u njoj kao u svojoj kući, njemu nema veće slasti nego s marvom bezbrižno basati ispod sjenovitog hrašća...“</a:t>
            </a:r>
          </a:p>
          <a:p>
            <a:pPr marL="365760" indent="-256032" fontAlgn="auto">
              <a:spcAft>
                <a:spcPts val="0"/>
              </a:spcAft>
              <a:buFont typeface="Wingdings 3"/>
              <a:buChar char=""/>
              <a:defRPr/>
            </a:pPr>
            <a:endParaRPr lang="hr-HR" sz="1800" i="1" dirty="0" smtClean="0"/>
          </a:p>
          <a:p>
            <a:pPr marL="365760" indent="-256032" fontAlgn="auto">
              <a:spcAft>
                <a:spcPts val="0"/>
              </a:spcAft>
              <a:buFont typeface="Wingdings 3"/>
              <a:buChar char=""/>
              <a:defRPr/>
            </a:pPr>
            <a:r>
              <a:rPr lang="hr-HR" sz="1800" i="1" dirty="0" smtClean="0"/>
              <a:t>„On je postao kukavac i siromah otkako mu zabraniše i zatvoriše šumu: jer ona mu je svojom pašom odgajala volove, svojim žirom hranila krmke, svojim lijesom dizala kuće i ograde, svojom šiškom kitila djevojke zlatom i svilom, ona kao ogroman štit čuvala mu je usjeve od bure i sjevera...“</a:t>
            </a:r>
          </a:p>
          <a:p>
            <a:pPr marL="365760" indent="-256032" fontAlgn="auto">
              <a:spcAft>
                <a:spcPts val="0"/>
              </a:spcAft>
              <a:buFont typeface="Wingdings 3"/>
              <a:buChar char=""/>
              <a:defRPr/>
            </a:pPr>
            <a:endParaRPr lang="hr-HR" sz="1800" i="1" dirty="0" smtClean="0"/>
          </a:p>
          <a:p>
            <a:pPr marL="365760" indent="-256032" fontAlgn="auto">
              <a:spcAft>
                <a:spcPts val="0"/>
              </a:spcAft>
              <a:buFont typeface="Wingdings 3"/>
              <a:buChar char=""/>
              <a:defRPr/>
            </a:pPr>
            <a:r>
              <a:rPr lang="hr-HR" sz="1800" i="1" dirty="0" smtClean="0"/>
              <a:t>„Turopoljce kako dvojica po dvojica putuju šumom i procjenjuju urod žira. Dok je bilo svuda ponešto hrasove šume, imao je žir samo lokalnu crijednost, no otkad su manji posjednici svoje šume isjekli, skočio je i hrastov lijes i žir visoko u cijeni.“ </a:t>
            </a: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dirty="0"/>
          </a:p>
        </p:txBody>
      </p:sp>
      <p:sp>
        <p:nvSpPr>
          <p:cNvPr id="2" name="Title 1"/>
          <p:cNvSpPr>
            <a:spLocks noGrp="1"/>
          </p:cNvSpPr>
          <p:nvPr>
            <p:ph type="title"/>
          </p:nvPr>
        </p:nvSpPr>
        <p:spPr>
          <a:xfrm>
            <a:off x="1714480" y="285728"/>
            <a:ext cx="6972320" cy="285752"/>
          </a:xfrm>
        </p:spPr>
        <p:txBody>
          <a:bodyPr>
            <a:normAutofit fontScale="90000"/>
          </a:bodyPr>
          <a:lstStyle/>
          <a:p>
            <a:pPr fontAlgn="auto">
              <a:spcAft>
                <a:spcPts val="0"/>
              </a:spcAft>
              <a:defRPr/>
            </a:pPr>
            <a:r>
              <a:rPr lang="hr-HR" dirty="0" smtClean="0"/>
              <a:t>           </a:t>
            </a:r>
            <a:r>
              <a:rPr lang="hr-HR" sz="1300" dirty="0" smtClean="0"/>
              <a:t>SLAVONSKA ŠUMA</a:t>
            </a:r>
            <a:endParaRPr lang="hr-HR" sz="1300" dirty="0"/>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3" y="1000125"/>
            <a:ext cx="3956050" cy="5341938"/>
          </a:xfrm>
        </p:spPr>
        <p:txBody>
          <a:bodyPr>
            <a:normAutofit lnSpcReduction="10000"/>
          </a:bodyPr>
          <a:lstStyle/>
          <a:p>
            <a:pPr marL="365760" indent="-256032" fontAlgn="auto">
              <a:spcAft>
                <a:spcPts val="0"/>
              </a:spcAft>
              <a:buFont typeface="Wingdings 3"/>
              <a:buChar char=""/>
              <a:defRPr/>
            </a:pPr>
            <a:r>
              <a:rPr lang="hr-HR" sz="1800" i="1" dirty="0" smtClean="0"/>
              <a:t>„Iverje, granje, trupci, klade, panjevi – sve jedno preko drugoga kao izmrcvareno tijelo!“ </a:t>
            </a:r>
          </a:p>
          <a:p>
            <a:pPr marL="365760" indent="-256032" fontAlgn="auto">
              <a:spcAft>
                <a:spcPts val="0"/>
              </a:spcAft>
              <a:buFont typeface="Wingdings 3"/>
              <a:buChar char=""/>
              <a:defRPr/>
            </a:pPr>
            <a:endParaRPr lang="hr-HR" sz="1800" i="1" dirty="0" smtClean="0"/>
          </a:p>
          <a:p>
            <a:pPr marL="365760" indent="-256032" fontAlgn="auto">
              <a:spcAft>
                <a:spcPts val="0"/>
              </a:spcAft>
              <a:buFont typeface="Wingdings 3"/>
              <a:buChar char=""/>
              <a:defRPr/>
            </a:pPr>
            <a:r>
              <a:rPr lang="hr-HR" sz="1800" i="1" dirty="0" smtClean="0"/>
              <a:t>„Počam od šezdesetogodišnje dobi, koliko li je ona dosad žira i šiške donijela, koliko zgrada bodigla i brodova sagradila...“</a:t>
            </a:r>
          </a:p>
          <a:p>
            <a:pPr marL="365760" indent="-256032" fontAlgn="auto">
              <a:spcAft>
                <a:spcPts val="0"/>
              </a:spcAft>
              <a:buFont typeface="Wingdings 3"/>
              <a:buChar char=""/>
              <a:defRPr/>
            </a:pPr>
            <a:endParaRPr lang="hr-HR" sz="1800" i="1" dirty="0" smtClean="0"/>
          </a:p>
          <a:p>
            <a:pPr marL="365760" indent="-256032" fontAlgn="auto">
              <a:spcAft>
                <a:spcPts val="0"/>
              </a:spcAft>
              <a:buFont typeface="Wingdings 3"/>
              <a:buChar char=""/>
              <a:defRPr/>
            </a:pPr>
            <a:r>
              <a:rPr lang="hr-HR" sz="1800" i="1" dirty="0" smtClean="0"/>
              <a:t>„Tko bi izbrojio sve tvorničare koji traže hrastovo drvo!“ </a:t>
            </a: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r>
              <a:rPr lang="hr-HR" sz="1800" i="1" dirty="0" smtClean="0"/>
              <a:t>„...traži ga napokon covjek smrtnik da u tvrdom hrastovu lijesu spremi zadnje opočivalište milom pokojniku...“</a:t>
            </a: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dirty="0"/>
          </a:p>
        </p:txBody>
      </p:sp>
      <p:sp>
        <p:nvSpPr>
          <p:cNvPr id="4" name="Content Placeholder 3"/>
          <p:cNvSpPr>
            <a:spLocks noGrp="1"/>
          </p:cNvSpPr>
          <p:nvPr>
            <p:ph sz="half" idx="2"/>
          </p:nvPr>
        </p:nvSpPr>
        <p:spPr>
          <a:xfrm>
            <a:off x="4716463" y="765175"/>
            <a:ext cx="4041775" cy="5576888"/>
          </a:xfrm>
        </p:spPr>
        <p:txBody>
          <a:bodyPr>
            <a:normAutofit lnSpcReduction="10000"/>
          </a:bodyPr>
          <a:lstStyle/>
          <a:p>
            <a:pPr marL="365760" indent="-256032" fontAlgn="auto">
              <a:spcAft>
                <a:spcPts val="0"/>
              </a:spcAft>
              <a:buFont typeface="Wingdings 3"/>
              <a:buChar char=""/>
              <a:defRPr/>
            </a:pPr>
            <a:r>
              <a:rPr lang="hr-HR" i="1" dirty="0" smtClean="0"/>
              <a:t> </a:t>
            </a:r>
            <a:r>
              <a:rPr lang="hr-HR" sz="1800" i="1" dirty="0" smtClean="0"/>
              <a:t>„Zato kad prođem tom drvenom hrastovom šumom, svaki put mi oživi tisuću čuvarstava i misli što li se je svašta dogodilo u njoj za tih dvjesta godina!“</a:t>
            </a:r>
          </a:p>
          <a:p>
            <a:pPr marL="365760" indent="-256032" fontAlgn="auto">
              <a:spcAft>
                <a:spcPts val="0"/>
              </a:spcAft>
              <a:buFont typeface="Wingdings 3"/>
              <a:buChar char=""/>
              <a:defRPr/>
            </a:pPr>
            <a:endParaRPr lang="hr-HR" sz="1800" i="1" dirty="0" smtClean="0"/>
          </a:p>
          <a:p>
            <a:pPr marL="365760" indent="-256032" fontAlgn="auto">
              <a:spcAft>
                <a:spcPts val="0"/>
              </a:spcAft>
              <a:buFont typeface="Wingdings 3"/>
              <a:buChar char=""/>
              <a:defRPr/>
            </a:pPr>
            <a:r>
              <a:rPr lang="hr-HR" sz="1800" i="1" dirty="0" smtClean="0"/>
              <a:t>„Kad jednog dana oko podne uzesmo zadnji, 10.665. hrast, onda radnik istesa na tom zadnjem križ, a mi zapjevasmo &gt;&gt;Slava Bogu na visinah&lt;&lt;...“</a:t>
            </a: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r>
              <a:rPr lang="hr-HR" sz="1800" i="1" dirty="0" smtClean="0"/>
              <a:t>„Kad mi došli na večeru, a Bartol stoji kod paprikaša kao okljaštreni grab, pa skreće glavom i jadikuje.“</a:t>
            </a:r>
            <a:endParaRPr lang="hr-HR" sz="1800" dirty="0" smtClean="0"/>
          </a:p>
          <a:p>
            <a:pPr marL="365760" indent="-256032" fontAlgn="auto">
              <a:spcAft>
                <a:spcPts val="0"/>
              </a:spcAft>
              <a:buFont typeface="Wingdings 3"/>
              <a:buChar char=""/>
              <a:defRPr/>
            </a:pPr>
            <a:endParaRPr lang="hr-HR" sz="1800" dirty="0" smtClean="0"/>
          </a:p>
          <a:p>
            <a:pPr marL="365760" indent="-256032" fontAlgn="auto">
              <a:spcAft>
                <a:spcPts val="0"/>
              </a:spcAft>
              <a:buFont typeface="Wingdings 3"/>
              <a:buChar char=""/>
              <a:defRPr/>
            </a:pPr>
            <a:endParaRPr lang="hr-HR" dirty="0"/>
          </a:p>
        </p:txBody>
      </p:sp>
      <p:sp>
        <p:nvSpPr>
          <p:cNvPr id="2" name="Title 1"/>
          <p:cNvSpPr>
            <a:spLocks noGrp="1"/>
          </p:cNvSpPr>
          <p:nvPr>
            <p:ph type="title"/>
          </p:nvPr>
        </p:nvSpPr>
        <p:spPr>
          <a:xfrm>
            <a:off x="1428728" y="274638"/>
            <a:ext cx="7258072" cy="296842"/>
          </a:xfrm>
        </p:spPr>
        <p:txBody>
          <a:bodyPr/>
          <a:lstStyle/>
          <a:p>
            <a:pPr fontAlgn="auto">
              <a:spcAft>
                <a:spcPts val="0"/>
              </a:spcAft>
              <a:defRPr/>
            </a:pPr>
            <a:r>
              <a:rPr lang="hr-HR" sz="1200" dirty="0" smtClean="0"/>
              <a:t>SLAVONSKA  ŠUMA</a:t>
            </a:r>
            <a:endParaRPr lang="hr-HR" sz="1200"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sz="half" idx="1"/>
          </p:nvPr>
        </p:nvSpPr>
        <p:spPr>
          <a:xfrm>
            <a:off x="468313" y="549275"/>
            <a:ext cx="4027487" cy="5576888"/>
          </a:xfrm>
        </p:spPr>
        <p:txBody>
          <a:bodyPr/>
          <a:lstStyle/>
          <a:p>
            <a:r>
              <a:rPr lang="hr-HR" sz="1800" i="1" smtClean="0"/>
              <a:t>„...one lijepe hrastove, diku i ures Slavonije.“</a:t>
            </a:r>
            <a:endParaRPr lang="hr-HR" sz="1800" smtClean="0"/>
          </a:p>
          <a:p>
            <a:endParaRPr lang="hr-HR" smtClean="0"/>
          </a:p>
          <a:p>
            <a:r>
              <a:rPr lang="hr-HR" sz="1800" i="1" smtClean="0"/>
              <a:t>„...rasu se poput mravi na velebnom hrastiku.“</a:t>
            </a:r>
          </a:p>
          <a:p>
            <a:endParaRPr lang="hr-HR" sz="1800" i="1" smtClean="0"/>
          </a:p>
          <a:p>
            <a:r>
              <a:rPr lang="hr-HR" sz="1800" i="1" smtClean="0"/>
              <a:t>„...izrađivali hrastovu dužicu...“</a:t>
            </a:r>
            <a:endParaRPr lang="hr-HR" sz="1800" smtClean="0"/>
          </a:p>
          <a:p>
            <a:endParaRPr lang="hr-HR" sz="1800" smtClean="0"/>
          </a:p>
          <a:p>
            <a:r>
              <a:rPr lang="hr-HR" sz="1800" i="1" smtClean="0"/>
              <a:t>„...pravili hvate od jasenovine i grabovine.“</a:t>
            </a:r>
            <a:endParaRPr lang="hr-HR" sz="1800" smtClean="0"/>
          </a:p>
          <a:p>
            <a:endParaRPr lang="hr-HR" sz="1800" smtClean="0"/>
          </a:p>
          <a:p>
            <a:r>
              <a:rPr lang="hr-HR" sz="1800" i="1" smtClean="0"/>
              <a:t>„...kao da nije u slavonskoj šumi...“</a:t>
            </a:r>
            <a:endParaRPr lang="hr-HR" sz="1800" smtClean="0"/>
          </a:p>
          <a:p>
            <a:endParaRPr lang="hr-HR" sz="1800" smtClean="0"/>
          </a:p>
          <a:p>
            <a:r>
              <a:rPr lang="hr-HR" sz="1800" i="1" smtClean="0"/>
              <a:t>„...veliku šumu hrastika...“</a:t>
            </a:r>
            <a:endParaRPr lang="hr-HR" sz="1800" smtClean="0"/>
          </a:p>
          <a:p>
            <a:endParaRPr lang="hr-HR" sz="1800" smtClean="0"/>
          </a:p>
          <a:p>
            <a:endParaRPr lang="hr-HR" sz="1800" smtClean="0"/>
          </a:p>
        </p:txBody>
      </p:sp>
      <p:pic>
        <p:nvPicPr>
          <p:cNvPr id="20482" name="Content Placeholder 4" descr="tena-154x220.jpg"/>
          <p:cNvPicPr>
            <a:picLocks noGrp="1" noChangeAspect="1"/>
          </p:cNvPicPr>
          <p:nvPr>
            <p:ph sz="half" idx="2"/>
          </p:nvPr>
        </p:nvPicPr>
        <p:blipFill>
          <a:blip r:embed="rId2" cstate="print"/>
          <a:srcRect/>
          <a:stretch>
            <a:fillRect/>
          </a:stretch>
        </p:blipFill>
        <p:spPr>
          <a:xfrm>
            <a:off x="5651500" y="1125538"/>
            <a:ext cx="2613025" cy="3730625"/>
          </a:xfrm>
        </p:spPr>
      </p:pic>
      <p:sp>
        <p:nvSpPr>
          <p:cNvPr id="2" name="Title 1"/>
          <p:cNvSpPr>
            <a:spLocks noGrp="1"/>
          </p:cNvSpPr>
          <p:nvPr>
            <p:ph type="title"/>
          </p:nvPr>
        </p:nvSpPr>
        <p:spPr>
          <a:xfrm flipV="1">
            <a:off x="4716463" y="228600"/>
            <a:ext cx="3970337" cy="46038"/>
          </a:xfrm>
        </p:spPr>
        <p:txBody>
          <a:bodyPr>
            <a:normAutofit fontScale="90000"/>
          </a:bodyPr>
          <a:lstStyle/>
          <a:p>
            <a:pPr fontAlgn="auto">
              <a:spcAft>
                <a:spcPts val="0"/>
              </a:spcAft>
              <a:defRPr/>
            </a:pPr>
            <a:endParaRPr lang="hr-HR" dirty="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sz="half" idx="1"/>
          </p:nvPr>
        </p:nvSpPr>
        <p:spPr>
          <a:xfrm>
            <a:off x="250825" y="1071563"/>
            <a:ext cx="6249988" cy="5143500"/>
          </a:xfrm>
        </p:spPr>
        <p:txBody>
          <a:bodyPr/>
          <a:lstStyle/>
          <a:p>
            <a:r>
              <a:rPr lang="hr-HR" sz="1400" smtClean="0"/>
              <a:t>Rodom Slavonac iz posavskog sela Davor , bio je sin graničarskoga časnika, a to je karijera koju je i sam izabrao. Počeo je kao običan vojnik i u vojsci stekao čin kapetana. Borio se u sedmogodišnjem ratu dok nije 1757. zarobljen od Prusa u Wroclawu (Breslauu), te je proveo zarobljeništvo u Frankfurtu na Odri. Tamo se bacio na opsežno i nesustavno čitanje francuskih i njemačkih racionalističkih i prosvjetiteljskih pisaca .Vrativši se iz zarobljeništva, još je neko vrijeme proveo u ratovanju (Bavarska), no zasićen vojničkim životom, povukao se u mirovinu . Umro je u Vinkovcima. Reljković je svestran i izuzetno utjecajan pisac, poslije Kačića najznačajniji hrvatski autor 18. stoljeća, čija se djelatnost odrazila na više polja: jezikoslovnoj, didaktičnoj, praktično-prosvjetnoj. Pisac je hibridne poligrafije mudrosnica , gramatike s elementarnim rječnikom, sintaksom i dosta proizvoljnim etimologijskim izvodima ("Nova slavonska i nimačka gramatika", 1867 - djelo je ostalo u rukopisu za piščeva života), no, najvažniji mu je ostvarenje didaktični spjev, pučkoprosvjetnog karaktera "Satir iliti divlji čovik" (1762., prošireno izdanje 1779.) prožet duhom racionalizma, zdravorazumskih moralnih pouka i pragmatičkih savjeta za obnovu gospodarstva i ostvarenje europski uljuđenoga života u Slavoniji u kojoj je još vladalo tursko nasljeđe orijentalne zapuštenosti i nemara. Otprilike u to vrijeme je preveo Pančatantru.</a:t>
            </a:r>
          </a:p>
          <a:p>
            <a:endParaRPr lang="hr-HR" sz="1400" smtClean="0"/>
          </a:p>
        </p:txBody>
      </p:sp>
      <p:sp>
        <p:nvSpPr>
          <p:cNvPr id="2" name="Title 1"/>
          <p:cNvSpPr>
            <a:spLocks noGrp="1"/>
          </p:cNvSpPr>
          <p:nvPr>
            <p:ph type="title"/>
          </p:nvPr>
        </p:nvSpPr>
        <p:spPr>
          <a:xfrm>
            <a:off x="539552" y="0"/>
            <a:ext cx="8147248" cy="1008112"/>
          </a:xfrm>
        </p:spPr>
        <p:txBody>
          <a:bodyPr/>
          <a:lstStyle/>
          <a:p>
            <a:pPr fontAlgn="auto">
              <a:spcAft>
                <a:spcPts val="0"/>
              </a:spcAft>
              <a:defRPr/>
            </a:pPr>
            <a:r>
              <a:rPr lang="hr-HR" dirty="0" smtClean="0"/>
              <a:t>Matija Antun Reljković</a:t>
            </a:r>
            <a:endParaRPr lang="hr-HR" dirty="0"/>
          </a:p>
        </p:txBody>
      </p:sp>
      <p:sp>
        <p:nvSpPr>
          <p:cNvPr id="7" name="Rectangle 6"/>
          <p:cNvSpPr/>
          <p:nvPr/>
        </p:nvSpPr>
        <p:spPr>
          <a:xfrm>
            <a:off x="6215063" y="5786438"/>
            <a:ext cx="2498725" cy="57626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r-HR" dirty="0"/>
              <a:t>Pripremio: Kristijan </a:t>
            </a:r>
            <a:r>
              <a:rPr lang="hr-HR" dirty="0" err="1"/>
              <a:t>Čeple</a:t>
            </a:r>
            <a:r>
              <a:rPr lang="hr-HR" dirty="0"/>
              <a:t>, 8.b</a:t>
            </a:r>
          </a:p>
        </p:txBody>
      </p:sp>
      <p:pic>
        <p:nvPicPr>
          <p:cNvPr id="21508" name="Picture 2" descr="C:\Users\Zbornica 1\Desktop\Matija_antun_reljković.jpg"/>
          <p:cNvPicPr>
            <a:picLocks noGrp="1" noChangeAspect="1" noChangeArrowheads="1"/>
          </p:cNvPicPr>
          <p:nvPr>
            <p:ph sz="half" idx="2"/>
          </p:nvPr>
        </p:nvPicPr>
        <p:blipFill>
          <a:blip r:embed="rId2" cstate="print"/>
          <a:srcRect/>
          <a:stretch>
            <a:fillRect/>
          </a:stretch>
        </p:blipFill>
        <p:spPr>
          <a:xfrm>
            <a:off x="6715125" y="1214438"/>
            <a:ext cx="1828800" cy="2468562"/>
          </a:xfrm>
        </p:spPr>
      </p:pic>
    </p:spTree>
  </p:cSld>
  <p:clrMapOvr>
    <a:masterClrMapping/>
  </p:clrMapOvr>
  <p:transition>
    <p:comb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181</TotalTime>
  <Words>1755</Words>
  <Application>Microsoft Office PowerPoint</Application>
  <PresentationFormat>Prikaz na zaslonu (4:3)</PresentationFormat>
  <Paragraphs>190</Paragraphs>
  <Slides>14</Slides>
  <Notes>0</Notes>
  <HiddenSlides>0</HiddenSlides>
  <MMClips>0</MMClips>
  <ScaleCrop>false</ScaleCrop>
  <HeadingPairs>
    <vt:vector size="4" baseType="variant">
      <vt:variant>
        <vt:lpstr>Tema</vt:lpstr>
      </vt:variant>
      <vt:variant>
        <vt:i4>1</vt:i4>
      </vt:variant>
      <vt:variant>
        <vt:lpstr>Naslovi slajdova</vt:lpstr>
      </vt:variant>
      <vt:variant>
        <vt:i4>14</vt:i4>
      </vt:variant>
    </vt:vector>
  </HeadingPairs>
  <TitlesOfParts>
    <vt:vector size="15" baseType="lpstr">
      <vt:lpstr>Concourse</vt:lpstr>
      <vt:lpstr>HRVATSKI JEZIK-</vt:lpstr>
      <vt:lpstr>Slajd 2</vt:lpstr>
      <vt:lpstr>Antun Gustav Matoš</vt:lpstr>
      <vt:lpstr>Slajd 4</vt:lpstr>
      <vt:lpstr>Josip Kozarac</vt:lpstr>
      <vt:lpstr>           SLAVONSKA ŠUMA</vt:lpstr>
      <vt:lpstr>SLAVONSKA  ŠUMA</vt:lpstr>
      <vt:lpstr>Slajd 8</vt:lpstr>
      <vt:lpstr>Matija Antun Reljković</vt:lpstr>
      <vt:lpstr>SATIR  ILITI DIVLJI  ČOVIK</vt:lpstr>
      <vt:lpstr>Slajd 11</vt:lpstr>
      <vt:lpstr>Juraj Tordinac</vt:lpstr>
      <vt:lpstr> STAN ŽUĐENI</vt:lpstr>
      <vt:lpstr>Literatura: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HRVATSKI JEZIK-</dc:title>
  <dc:creator>Filip</dc:creator>
  <cp:lastModifiedBy>Zbornica 2</cp:lastModifiedBy>
  <cp:revision>37</cp:revision>
  <dcterms:created xsi:type="dcterms:W3CDTF">2013-06-05T14:24:29Z</dcterms:created>
  <dcterms:modified xsi:type="dcterms:W3CDTF">2013-06-20T08:16:21Z</dcterms:modified>
</cp:coreProperties>
</file>