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62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E3838-6BE3-46AB-8421-D01B30E8EB38}" type="datetimeFigureOut">
              <a:rPr lang="hr-HR" smtClean="0"/>
              <a:pPr/>
              <a:t>3.1.2013.</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AEB23-7188-4738-B7C7-9C3C6C905E0F}"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8222671-70F6-439F-80D0-706DA56538B6}" type="datetimeFigureOut">
              <a:rPr lang="hr-HR" smtClean="0"/>
              <a:pPr/>
              <a:t>3.1.2013.</a:t>
            </a:fld>
            <a:endParaRPr lang="hr-HR"/>
          </a:p>
        </p:txBody>
      </p:sp>
      <p:sp>
        <p:nvSpPr>
          <p:cNvPr id="20" name="Footer Placeholder 19"/>
          <p:cNvSpPr>
            <a:spLocks noGrp="1"/>
          </p:cNvSpPr>
          <p:nvPr>
            <p:ph type="ftr" sz="quarter" idx="11"/>
          </p:nvPr>
        </p:nvSpPr>
        <p:spPr/>
        <p:txBody>
          <a:bodyPr/>
          <a:lstStyle>
            <a:extLst/>
          </a:lstStyle>
          <a:p>
            <a:endParaRPr lang="hr-HR"/>
          </a:p>
        </p:txBody>
      </p:sp>
      <p:sp>
        <p:nvSpPr>
          <p:cNvPr id="10" name="Slide Number Placeholder 9"/>
          <p:cNvSpPr>
            <a:spLocks noGrp="1"/>
          </p:cNvSpPr>
          <p:nvPr>
            <p:ph type="sldNum" sz="quarter" idx="12"/>
          </p:nvPr>
        </p:nvSpPr>
        <p:spPr/>
        <p:txBody>
          <a:bodyPr/>
          <a:lstStyle>
            <a:extLst/>
          </a:lstStyle>
          <a:p>
            <a:fld id="{D4EACB8B-CBD2-47DF-AB9D-F36E8F5B0930}" type="slidenum">
              <a:rPr lang="hr-HR" smtClean="0"/>
              <a:pPr/>
              <a:t>‹#›</a:t>
            </a:fld>
            <a:endParaRPr lang="hr-H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222671-70F6-439F-80D0-706DA56538B6}" type="datetimeFigureOut">
              <a:rPr lang="hr-HR" smtClean="0"/>
              <a:pPr/>
              <a:t>3.1.2013.</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D4EACB8B-CBD2-47DF-AB9D-F36E8F5B0930}" type="slidenum">
              <a:rPr lang="hr-HR" smtClean="0"/>
              <a:pPr/>
              <a:t>‹#›</a:t>
            </a:fld>
            <a:endParaRPr lang="hr-HR"/>
          </a:p>
        </p:txBody>
      </p:sp>
    </p:spTree>
  </p:cSld>
  <p:clrMapOvr>
    <a:masterClrMapping/>
  </p:clrMapOvr>
  <p:transition>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1"/>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222671-70F6-439F-80D0-706DA56538B6}" type="datetimeFigureOut">
              <a:rPr lang="hr-HR" smtClean="0"/>
              <a:pPr/>
              <a:t>3.1.2013.</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D4EACB8B-CBD2-47DF-AB9D-F36E8F5B0930}" type="slidenum">
              <a:rPr lang="hr-HR" smtClean="0"/>
              <a:pPr/>
              <a:t>‹#›</a:t>
            </a:fld>
            <a:endParaRPr lang="hr-HR"/>
          </a:p>
        </p:txBody>
      </p:sp>
    </p:spTree>
  </p:cSld>
  <p:clrMapOvr>
    <a:masterClrMapping/>
  </p:clrMapOvr>
  <p:transition>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222671-70F6-439F-80D0-706DA56538B6}" type="datetimeFigureOut">
              <a:rPr lang="hr-HR" smtClean="0"/>
              <a:pPr/>
              <a:t>3.1.2013.</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D4EACB8B-CBD2-47DF-AB9D-F36E8F5B0930}" type="slidenum">
              <a:rPr lang="hr-HR" smtClean="0"/>
              <a:pPr/>
              <a:t>‹#›</a:t>
            </a:fld>
            <a:endParaRPr lang="hr-HR"/>
          </a:p>
        </p:txBody>
      </p:sp>
    </p:spTree>
  </p:cSld>
  <p:clrMapOvr>
    <a:masterClrMapping/>
  </p:clrMapOvr>
  <p:transition>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8222671-70F6-439F-80D0-706DA56538B6}" type="datetimeFigureOut">
              <a:rPr lang="hr-HR" smtClean="0"/>
              <a:pPr/>
              <a:t>3.1.2013.</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D4EACB8B-CBD2-47DF-AB9D-F36E8F5B0930}" type="slidenum">
              <a:rPr lang="hr-HR" smtClean="0"/>
              <a:pPr/>
              <a:t>‹#›</a:t>
            </a:fld>
            <a:endParaRPr lang="hr-H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222671-70F6-439F-80D0-706DA56538B6}" type="datetimeFigureOut">
              <a:rPr lang="hr-HR" smtClean="0"/>
              <a:pPr/>
              <a:t>3.1.2013.</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D4EACB8B-CBD2-47DF-AB9D-F36E8F5B0930}" type="slidenum">
              <a:rPr lang="hr-HR" smtClean="0"/>
              <a:pPr/>
              <a:t>‹#›</a:t>
            </a:fld>
            <a:endParaRPr lang="hr-HR"/>
          </a:p>
        </p:txBody>
      </p:sp>
    </p:spTree>
  </p:cSld>
  <p:clrMapOvr>
    <a:masterClrMapping/>
  </p:clrMapOvr>
  <p:transition>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8222671-70F6-439F-80D0-706DA56538B6}" type="datetimeFigureOut">
              <a:rPr lang="hr-HR" smtClean="0"/>
              <a:pPr/>
              <a:t>3.1.2013.</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D4EACB8B-CBD2-47DF-AB9D-F36E8F5B0930}" type="slidenum">
              <a:rPr lang="hr-HR" smtClean="0"/>
              <a:pPr/>
              <a:t>‹#›</a:t>
            </a:fld>
            <a:endParaRPr lang="hr-HR"/>
          </a:p>
        </p:txBody>
      </p:sp>
    </p:spTree>
  </p:cSld>
  <p:clrMapOvr>
    <a:masterClrMapping/>
  </p:clrMapOvr>
  <p:transition>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8222671-70F6-439F-80D0-706DA56538B6}" type="datetimeFigureOut">
              <a:rPr lang="hr-HR" smtClean="0"/>
              <a:pPr/>
              <a:t>3.1.2013.</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D4EACB8B-CBD2-47DF-AB9D-F36E8F5B0930}" type="slidenum">
              <a:rPr lang="hr-HR" smtClean="0"/>
              <a:pPr/>
              <a:t>‹#›</a:t>
            </a:fld>
            <a:endParaRPr lang="hr-HR"/>
          </a:p>
        </p:txBody>
      </p:sp>
    </p:spTree>
  </p:cSld>
  <p:clrMapOvr>
    <a:masterClrMapping/>
  </p:clrMapOvr>
  <p:transition>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8222671-70F6-439F-80D0-706DA56538B6}" type="datetimeFigureOut">
              <a:rPr lang="hr-HR" smtClean="0"/>
              <a:pPr/>
              <a:t>3.1.2013.</a:t>
            </a:fld>
            <a:endParaRPr lang="hr-HR"/>
          </a:p>
        </p:txBody>
      </p:sp>
      <p:sp>
        <p:nvSpPr>
          <p:cNvPr id="3" name="Footer Placeholder 2"/>
          <p:cNvSpPr>
            <a:spLocks noGrp="1"/>
          </p:cNvSpPr>
          <p:nvPr>
            <p:ph type="ftr" sz="quarter" idx="11"/>
          </p:nvPr>
        </p:nvSpPr>
        <p:spPr/>
        <p:txBody>
          <a:bodyPr/>
          <a:lstStyle>
            <a:extLst/>
          </a:lstStyle>
          <a:p>
            <a:endParaRPr lang="hr-HR"/>
          </a:p>
        </p:txBody>
      </p:sp>
      <p:sp>
        <p:nvSpPr>
          <p:cNvPr id="4" name="Slide Number Placeholder 3"/>
          <p:cNvSpPr>
            <a:spLocks noGrp="1"/>
          </p:cNvSpPr>
          <p:nvPr>
            <p:ph type="sldNum" sz="quarter" idx="12"/>
          </p:nvPr>
        </p:nvSpPr>
        <p:spPr/>
        <p:txBody>
          <a:bodyPr/>
          <a:lstStyle>
            <a:extLst/>
          </a:lstStyle>
          <a:p>
            <a:fld id="{D4EACB8B-CBD2-47DF-AB9D-F36E8F5B0930}" type="slidenum">
              <a:rPr lang="hr-HR" smtClean="0"/>
              <a:pPr/>
              <a:t>‹#›</a:t>
            </a:fld>
            <a:endParaRPr lang="hr-H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222671-70F6-439F-80D0-706DA56538B6}" type="datetimeFigureOut">
              <a:rPr lang="hr-HR" smtClean="0"/>
              <a:pPr/>
              <a:t>3.1.2013.</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D4EACB8B-CBD2-47DF-AB9D-F36E8F5B0930}" type="slidenum">
              <a:rPr lang="hr-HR" smtClean="0"/>
              <a:pPr/>
              <a:t>‹#›</a:t>
            </a:fld>
            <a:endParaRPr lang="hr-HR"/>
          </a:p>
        </p:txBody>
      </p:sp>
    </p:spTree>
  </p:cSld>
  <p:clrMapOvr>
    <a:masterClrMapping/>
  </p:clrMapOvr>
  <p:transition>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8222671-70F6-439F-80D0-706DA56538B6}" type="datetimeFigureOut">
              <a:rPr lang="hr-HR" smtClean="0"/>
              <a:pPr/>
              <a:t>3.1.2013.</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D4EACB8B-CBD2-47DF-AB9D-F36E8F5B0930}" type="slidenum">
              <a:rPr lang="hr-HR" smtClean="0"/>
              <a:pPr/>
              <a:t>‹#›</a:t>
            </a:fld>
            <a:endParaRPr lang="hr-H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ie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8222671-70F6-439F-80D0-706DA56538B6}" type="datetimeFigureOut">
              <a:rPr lang="hr-HR" smtClean="0"/>
              <a:pPr/>
              <a:t>3.1.2013.</a:t>
            </a:fld>
            <a:endParaRPr lang="hr-H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hr-H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4EACB8B-CBD2-47DF-AB9D-F36E8F5B0930}" type="slidenum">
              <a:rPr lang="hr-HR" smtClean="0"/>
              <a:pPr/>
              <a:t>‹#›</a:t>
            </a:fld>
            <a:endParaRPr lang="hr-H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heel spokes="2"/>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1196752"/>
            <a:ext cx="7406640" cy="1512168"/>
          </a:xfrm>
          <a:solidFill>
            <a:schemeClr val="accent1">
              <a:lumMod val="20000"/>
              <a:lumOff val="80000"/>
            </a:schemeClr>
          </a:solidFill>
          <a:ln>
            <a:solidFill>
              <a:schemeClr val="accent2">
                <a:lumMod val="20000"/>
                <a:lumOff val="80000"/>
              </a:schemeClr>
            </a:solidFill>
          </a:ln>
        </p:spPr>
        <p:txBody>
          <a:bodyPr>
            <a:normAutofit/>
          </a:bodyPr>
          <a:lstStyle/>
          <a:p>
            <a:pPr algn="ctr"/>
            <a:r>
              <a:rPr lang="hr-HR" sz="5400" b="1" dirty="0" smtClean="0">
                <a:solidFill>
                  <a:schemeClr val="accent2">
                    <a:lumMod val="50000"/>
                  </a:schemeClr>
                </a:solidFill>
                <a:latin typeface="Curlz MT" pitchFamily="82" charset="0"/>
                <a:ea typeface="Batang" pitchFamily="18" charset="-127"/>
              </a:rPr>
              <a:t>WEICHNACHTSSCMUCK</a:t>
            </a:r>
            <a:endParaRPr lang="hr-HR" sz="5400" b="1" dirty="0">
              <a:solidFill>
                <a:schemeClr val="accent2">
                  <a:lumMod val="50000"/>
                </a:schemeClr>
              </a:solidFill>
              <a:latin typeface="Curlz MT" pitchFamily="82" charset="0"/>
              <a:ea typeface="Batang" pitchFamily="18" charset="-127"/>
            </a:endParaRPr>
          </a:p>
        </p:txBody>
      </p:sp>
      <p:sp>
        <p:nvSpPr>
          <p:cNvPr id="3" name="Subtitle 2"/>
          <p:cNvSpPr>
            <a:spLocks noGrp="1"/>
          </p:cNvSpPr>
          <p:nvPr>
            <p:ph type="subTitle" idx="1"/>
          </p:nvPr>
        </p:nvSpPr>
        <p:spPr>
          <a:xfrm>
            <a:off x="1432560" y="5013176"/>
            <a:ext cx="7406640" cy="936104"/>
          </a:xfrm>
        </p:spPr>
        <p:txBody>
          <a:bodyPr>
            <a:normAutofit/>
            <a:scene3d>
              <a:camera prst="orthographicFront"/>
              <a:lightRig rig="glow" dir="tl">
                <a:rot lat="0" lon="0" rev="5400000"/>
              </a:lightRig>
            </a:scene3d>
            <a:sp3d extrusionH="57150" contourW="12700">
              <a:bevelT w="25400" h="25400"/>
              <a:contourClr>
                <a:schemeClr val="accent6">
                  <a:shade val="73000"/>
                </a:schemeClr>
              </a:contourClr>
            </a:sp3d>
          </a:bodyPr>
          <a:lstStyle/>
          <a:p>
            <a:r>
              <a:rPr lang="hr-HR" sz="2800" b="1" dirty="0" smtClean="0">
                <a:ln w="11430"/>
                <a:solidFill>
                  <a:schemeClr val="accent1">
                    <a:lumMod val="50000"/>
                  </a:schemeClr>
                </a:solidFill>
                <a:effectLst>
                  <a:outerShdw blurRad="80000" dist="40000" dir="5040000" algn="tl">
                    <a:srgbClr val="000000">
                      <a:alpha val="30000"/>
                    </a:srgbClr>
                  </a:outerShdw>
                </a:effectLst>
                <a:latin typeface="Curlz MT" pitchFamily="82" charset="0"/>
              </a:rPr>
              <a:t>Die Schüler der 8. c Klasse und die Klassenlehrerin Jadranka Matjaš</a:t>
            </a:r>
            <a:endParaRPr lang="hr-HR" sz="2800" b="1" dirty="0">
              <a:ln w="11430"/>
              <a:solidFill>
                <a:schemeClr val="accent1">
                  <a:lumMod val="50000"/>
                </a:schemeClr>
              </a:solidFill>
              <a:effectLst>
                <a:outerShdw blurRad="80000" dist="40000" dir="5040000" algn="tl">
                  <a:srgbClr val="000000">
                    <a:alpha val="30000"/>
                  </a:srgbClr>
                </a:outerShdw>
              </a:effectLst>
              <a:latin typeface="Curlz MT" pitchFamily="82" charset="0"/>
            </a:endParaRPr>
          </a:p>
        </p:txBody>
      </p:sp>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548680"/>
            <a:ext cx="7498080" cy="1152128"/>
          </a:xfrm>
        </p:spPr>
        <p:txBody>
          <a:bodyPr>
            <a:normAutofit fontScale="90000"/>
          </a:bodyPr>
          <a:lstStyle/>
          <a:p>
            <a:r>
              <a:rPr lang="hr-HR" sz="1800" dirty="0" smtClean="0"/>
              <a:t>Die Engel sollten wir noch lakieren und mit bunten, gl</a:t>
            </a:r>
            <a:r>
              <a:rPr lang="az-Cyrl-AZ" sz="1800" dirty="0" smtClean="0">
                <a:latin typeface="Times New Roman"/>
                <a:cs typeface="Times New Roman"/>
              </a:rPr>
              <a:t>ӓ</a:t>
            </a:r>
            <a:r>
              <a:rPr lang="hr-HR" sz="1800" dirty="0" smtClean="0">
                <a:latin typeface="Times New Roman"/>
                <a:cs typeface="Times New Roman"/>
              </a:rPr>
              <a:t>nzenden Perlen schmücken.</a:t>
            </a:r>
            <a:br>
              <a:rPr lang="hr-HR" sz="1800" dirty="0" smtClean="0">
                <a:latin typeface="Times New Roman"/>
                <a:cs typeface="Times New Roman"/>
              </a:rPr>
            </a:br>
            <a:r>
              <a:rPr lang="hr-HR" sz="1800" dirty="0" smtClean="0">
                <a:latin typeface="Times New Roman"/>
                <a:cs typeface="Times New Roman"/>
              </a:rPr>
              <a:t>Alles ist für unseren Weihnachtsmarkt in der Schule bereit.</a:t>
            </a:r>
            <a:br>
              <a:rPr lang="hr-HR" sz="1800" dirty="0" smtClean="0">
                <a:latin typeface="Times New Roman"/>
                <a:cs typeface="Times New Roman"/>
              </a:rPr>
            </a:br>
            <a:r>
              <a:rPr lang="hr-HR" sz="1800" dirty="0" smtClean="0">
                <a:latin typeface="Times New Roman"/>
                <a:cs typeface="Times New Roman"/>
              </a:rPr>
              <a:t>Alle sind willkommen! ! !</a:t>
            </a:r>
            <a:endParaRPr lang="hr-HR" sz="1800" dirty="0"/>
          </a:p>
        </p:txBody>
      </p:sp>
      <p:pic>
        <p:nvPicPr>
          <p:cNvPr id="6" name="Content Placeholder 5" descr="PC120012 anđeli.JPG"/>
          <p:cNvPicPr>
            <a:picLocks noGrp="1" noChangeAspect="1"/>
          </p:cNvPicPr>
          <p:nvPr>
            <p:ph idx="1"/>
          </p:nvPr>
        </p:nvPicPr>
        <p:blipFill>
          <a:blip r:embed="rId2" cstate="screen"/>
          <a:stretch>
            <a:fillRect/>
          </a:stretch>
        </p:blipFill>
        <p:spPr>
          <a:xfrm>
            <a:off x="1976897" y="1844824"/>
            <a:ext cx="6415755" cy="4752528"/>
          </a:xfrm>
        </p:spPr>
      </p:pic>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336704" cy="1143000"/>
          </a:xfrm>
        </p:spPr>
        <p:txBody>
          <a:bodyPr>
            <a:normAutofit/>
          </a:bodyPr>
          <a:lstStyle/>
          <a:p>
            <a:r>
              <a:rPr lang="hr-HR" sz="1800" dirty="0" smtClean="0"/>
              <a:t>In der Schulvorhalle stellten wir die Schulb</a:t>
            </a:r>
            <a:r>
              <a:rPr lang="az-Cyrl-AZ" sz="1800" dirty="0" smtClean="0">
                <a:latin typeface="Times New Roman"/>
                <a:cs typeface="Times New Roman"/>
              </a:rPr>
              <a:t>ӓ</a:t>
            </a:r>
            <a:r>
              <a:rPr lang="hr-HR" sz="1800" dirty="0" smtClean="0">
                <a:latin typeface="Times New Roman"/>
                <a:cs typeface="Times New Roman"/>
              </a:rPr>
              <a:t>nke. Die Schüler haben sie geschmückt und aller Weihnachtsschmuck war da. Der Verkauf konnte beginnen.</a:t>
            </a:r>
            <a:endParaRPr lang="hr-HR" sz="1800" dirty="0"/>
          </a:p>
        </p:txBody>
      </p:sp>
      <p:pic>
        <p:nvPicPr>
          <p:cNvPr id="1026" name="Picture 2" descr="F:\IMGP1262.JPG"/>
          <p:cNvPicPr>
            <a:picLocks noGrp="1" noChangeAspect="1" noChangeArrowheads="1"/>
          </p:cNvPicPr>
          <p:nvPr>
            <p:ph idx="1"/>
          </p:nvPr>
        </p:nvPicPr>
        <p:blipFill>
          <a:blip r:embed="rId2" cstate="screen"/>
          <a:srcRect/>
          <a:stretch>
            <a:fillRect/>
          </a:stretch>
        </p:blipFill>
        <p:spPr bwMode="auto">
          <a:xfrm>
            <a:off x="1115616" y="1628800"/>
            <a:ext cx="4680520" cy="4896544"/>
          </a:xfrm>
          <a:prstGeom prst="rect">
            <a:avLst/>
          </a:prstGeom>
          <a:noFill/>
        </p:spPr>
      </p:pic>
      <p:pic>
        <p:nvPicPr>
          <p:cNvPr id="1027" name="Picture 3" descr="F:\IMGP1263.JPG"/>
          <p:cNvPicPr>
            <a:picLocks noChangeAspect="1" noChangeArrowheads="1"/>
          </p:cNvPicPr>
          <p:nvPr/>
        </p:nvPicPr>
        <p:blipFill>
          <a:blip r:embed="rId3" cstate="screen"/>
          <a:srcRect/>
          <a:stretch>
            <a:fillRect/>
          </a:stretch>
        </p:blipFill>
        <p:spPr bwMode="auto">
          <a:xfrm>
            <a:off x="6012160" y="2204864"/>
            <a:ext cx="3131840" cy="3816424"/>
          </a:xfrm>
          <a:prstGeom prst="rect">
            <a:avLst/>
          </a:prstGeom>
          <a:noFill/>
        </p:spPr>
      </p:pic>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400" dirty="0" smtClean="0"/>
              <a:t>Die Klasse 8. </a:t>
            </a:r>
            <a:r>
              <a:rPr lang="hr-HR" sz="2400" smtClean="0"/>
              <a:t>c war sehr fleißig, und natürlich mit der Hilfe ihrer Mütter.</a:t>
            </a:r>
            <a:endParaRPr lang="hr-HR" sz="2400"/>
          </a:p>
        </p:txBody>
      </p:sp>
      <p:pic>
        <p:nvPicPr>
          <p:cNvPr id="1026" name="Picture 2" descr="F:\DSC00129.JPG"/>
          <p:cNvPicPr>
            <a:picLocks noGrp="1" noChangeAspect="1" noChangeArrowheads="1"/>
          </p:cNvPicPr>
          <p:nvPr>
            <p:ph idx="1"/>
          </p:nvPr>
        </p:nvPicPr>
        <p:blipFill>
          <a:blip r:embed="rId2" cstate="screen"/>
          <a:srcRect/>
          <a:stretch>
            <a:fillRect/>
          </a:stretch>
        </p:blipFill>
        <p:spPr bwMode="auto">
          <a:xfrm>
            <a:off x="1584325" y="1447800"/>
            <a:ext cx="7200900" cy="480060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2564904"/>
          </a:xfrm>
        </p:spPr>
        <p:txBody>
          <a:bodyPr>
            <a:normAutofit/>
          </a:bodyPr>
          <a:lstStyle/>
          <a:p>
            <a:r>
              <a:rPr lang="hr-HR" sz="2000" dirty="0" smtClean="0"/>
              <a:t>Vom 6. bis 10. Dezember machten wir dasWeihnachtsschmuck für unseren Weihnachtsmarkt. Wir m</a:t>
            </a:r>
            <a:r>
              <a:rPr lang="az-Cyrl-AZ" sz="2000" dirty="0" smtClean="0">
                <a:latin typeface="Times New Roman"/>
                <a:cs typeface="Times New Roman"/>
              </a:rPr>
              <a:t>ӧ</a:t>
            </a:r>
            <a:r>
              <a:rPr lang="hr-HR" sz="2000" smtClean="0">
                <a:latin typeface="Times New Roman"/>
                <a:cs typeface="Times New Roman"/>
              </a:rPr>
              <a:t>chten der </a:t>
            </a:r>
            <a:r>
              <a:rPr lang="hr-HR" sz="2000" dirty="0" smtClean="0">
                <a:latin typeface="Times New Roman"/>
                <a:cs typeface="Times New Roman"/>
              </a:rPr>
              <a:t>Schmuck wie in der Vergangenheit machen, vom Teig und Holz. Wir besorgten alles was wir brauchen und machten </a:t>
            </a:r>
            <a:r>
              <a:rPr lang="hr-HR" sz="1800" dirty="0" smtClean="0">
                <a:latin typeface="Times New Roman"/>
                <a:cs typeface="Times New Roman"/>
              </a:rPr>
              <a:t>uns</a:t>
            </a:r>
            <a:r>
              <a:rPr lang="hr-HR" sz="2000" dirty="0" smtClean="0">
                <a:latin typeface="Times New Roman"/>
                <a:cs typeface="Times New Roman"/>
              </a:rPr>
              <a:t> an die Arbeit. Zuerst machten wir die sch</a:t>
            </a:r>
            <a:r>
              <a:rPr lang="az-Cyrl-AZ" sz="2000" dirty="0" smtClean="0">
                <a:latin typeface="Times New Roman"/>
                <a:cs typeface="Times New Roman"/>
              </a:rPr>
              <a:t>ӧ</a:t>
            </a:r>
            <a:r>
              <a:rPr lang="hr-HR" sz="2000" dirty="0" smtClean="0">
                <a:latin typeface="Times New Roman"/>
                <a:cs typeface="Times New Roman"/>
              </a:rPr>
              <a:t>ne Bilder auf dem Holz. Dafür brauchten wir kleine Holzstücke, Wasserfarbe, Servietten mit Weihnachtsmotiven, Kleber, Holzlack und Pinsel. In einigen Tagen waren unsere Bilder fertig.</a:t>
            </a:r>
            <a:endParaRPr lang="hr-HR" sz="2000" dirty="0"/>
          </a:p>
        </p:txBody>
      </p:sp>
      <p:pic>
        <p:nvPicPr>
          <p:cNvPr id="1027" name="Picture 3" descr="C:\Users\Korisnik\Pictures\P8280109.JPG"/>
          <p:cNvPicPr>
            <a:picLocks noGrp="1" noChangeAspect="1" noChangeArrowheads="1"/>
          </p:cNvPicPr>
          <p:nvPr>
            <p:ph idx="1"/>
          </p:nvPr>
        </p:nvPicPr>
        <p:blipFill>
          <a:blip r:embed="rId2" cstate="screen"/>
          <a:srcRect/>
          <a:stretch>
            <a:fillRect/>
          </a:stretch>
        </p:blipFill>
        <p:spPr bwMode="auto">
          <a:xfrm>
            <a:off x="1691680" y="2708920"/>
            <a:ext cx="6912768" cy="3888432"/>
          </a:xfrm>
          <a:prstGeom prst="rect">
            <a:avLst/>
          </a:prstGeom>
          <a:noFill/>
        </p:spPr>
      </p:pic>
    </p:spTree>
  </p:cSld>
  <p:clrMapOvr>
    <a:masterClrMapping/>
  </p:clrMapOvr>
  <p:transition>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000" dirty="0" smtClean="0"/>
              <a:t>Alle waren zufrieden und bekamen Lust für andere Arbeit.</a:t>
            </a:r>
            <a:endParaRPr lang="hr-HR" sz="2000" dirty="0"/>
          </a:p>
        </p:txBody>
      </p:sp>
      <p:pic>
        <p:nvPicPr>
          <p:cNvPr id="2050" name="Picture 2" descr="C:\Users\Korisnik\Pictures\P9010119.JPG"/>
          <p:cNvPicPr>
            <a:picLocks noGrp="1" noChangeAspect="1" noChangeArrowheads="1"/>
          </p:cNvPicPr>
          <p:nvPr>
            <p:ph idx="1"/>
          </p:nvPr>
        </p:nvPicPr>
        <p:blipFill>
          <a:blip r:embed="rId2" cstate="screen"/>
          <a:srcRect/>
          <a:stretch>
            <a:fillRect/>
          </a:stretch>
        </p:blipFill>
        <p:spPr bwMode="auto">
          <a:xfrm>
            <a:off x="1984375" y="1447800"/>
            <a:ext cx="6400800" cy="480060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818072" cy="1143000"/>
          </a:xfrm>
        </p:spPr>
        <p:txBody>
          <a:bodyPr>
            <a:normAutofit/>
          </a:bodyPr>
          <a:lstStyle/>
          <a:p>
            <a:r>
              <a:rPr lang="hr-HR" sz="2000" dirty="0" smtClean="0"/>
              <a:t>Mit Hilfe unserer Eltern wollten wir Weihnachtsschmuck aus Teig machen. Dafür brauchten wir Mehl, Salz, Wasser, Wasserfarben, Pinsel, verschiedene Model, und etwas für den Putz. </a:t>
            </a:r>
            <a:endParaRPr lang="hr-HR" sz="2000" dirty="0"/>
          </a:p>
        </p:txBody>
      </p:sp>
      <p:pic>
        <p:nvPicPr>
          <p:cNvPr id="1026" name="Picture 2" descr="C:\Users\Korisnik\Pictures\P8280106.JPG"/>
          <p:cNvPicPr>
            <a:picLocks noGrp="1" noChangeAspect="1" noChangeArrowheads="1"/>
          </p:cNvPicPr>
          <p:nvPr>
            <p:ph idx="1"/>
          </p:nvPr>
        </p:nvPicPr>
        <p:blipFill>
          <a:blip r:embed="rId2" cstate="screen"/>
          <a:srcRect/>
          <a:stretch>
            <a:fillRect/>
          </a:stretch>
        </p:blipFill>
        <p:spPr bwMode="auto">
          <a:xfrm>
            <a:off x="971601" y="1916832"/>
            <a:ext cx="3888432" cy="4248472"/>
          </a:xfrm>
          <a:prstGeom prst="rect">
            <a:avLst/>
          </a:prstGeom>
          <a:noFill/>
        </p:spPr>
      </p:pic>
      <p:pic>
        <p:nvPicPr>
          <p:cNvPr id="1027" name="Picture 3" descr="C:\Users\Korisnik\Pictures\P8280108.JPG"/>
          <p:cNvPicPr>
            <a:picLocks noChangeAspect="1" noChangeArrowheads="1"/>
          </p:cNvPicPr>
          <p:nvPr/>
        </p:nvPicPr>
        <p:blipFill>
          <a:blip r:embed="rId3" cstate="screen"/>
          <a:srcRect/>
          <a:stretch>
            <a:fillRect/>
          </a:stretch>
        </p:blipFill>
        <p:spPr bwMode="auto">
          <a:xfrm>
            <a:off x="4716016" y="1844824"/>
            <a:ext cx="4427984" cy="4327376"/>
          </a:xfrm>
          <a:prstGeom prst="rect">
            <a:avLst/>
          </a:prstGeom>
          <a:noFill/>
        </p:spPr>
      </p:pic>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000" dirty="0" smtClean="0"/>
              <a:t>Bald entstanden kleine Weihnachtsb</a:t>
            </a:r>
            <a:r>
              <a:rPr lang="az-Cyrl-AZ" sz="2000" dirty="0" smtClean="0">
                <a:latin typeface="Times New Roman"/>
                <a:cs typeface="Times New Roman"/>
              </a:rPr>
              <a:t>ӓ</a:t>
            </a:r>
            <a:r>
              <a:rPr lang="hr-HR" sz="2000" dirty="0" smtClean="0">
                <a:latin typeface="Times New Roman"/>
                <a:cs typeface="Times New Roman"/>
              </a:rPr>
              <a:t>ume, Herzen, Blumen...., Noch alles abtrocknen, dann anmalen, lackieren und fertig.</a:t>
            </a:r>
            <a:endParaRPr lang="hr-HR" sz="2000" dirty="0"/>
          </a:p>
        </p:txBody>
      </p:sp>
      <p:pic>
        <p:nvPicPr>
          <p:cNvPr id="1026" name="Picture 2" descr="C:\Users\Korisnik\Pictures\P8280110.JPG"/>
          <p:cNvPicPr>
            <a:picLocks noGrp="1" noChangeAspect="1" noChangeArrowheads="1"/>
          </p:cNvPicPr>
          <p:nvPr>
            <p:ph idx="1"/>
          </p:nvPr>
        </p:nvPicPr>
        <p:blipFill>
          <a:blip r:embed="rId2" cstate="screen"/>
          <a:srcRect/>
          <a:stretch>
            <a:fillRect/>
          </a:stretch>
        </p:blipFill>
        <p:spPr bwMode="auto">
          <a:xfrm>
            <a:off x="1043608" y="1628800"/>
            <a:ext cx="4608511" cy="4968552"/>
          </a:xfrm>
          <a:prstGeom prst="rect">
            <a:avLst/>
          </a:prstGeom>
          <a:noFill/>
        </p:spPr>
      </p:pic>
      <p:pic>
        <p:nvPicPr>
          <p:cNvPr id="1027" name="Picture 3" descr="C:\Users\Korisnik\Pictures\P8280112.JPG"/>
          <p:cNvPicPr>
            <a:picLocks noChangeAspect="1" noChangeArrowheads="1"/>
          </p:cNvPicPr>
          <p:nvPr/>
        </p:nvPicPr>
        <p:blipFill>
          <a:blip r:embed="rId3" cstate="screen"/>
          <a:srcRect/>
          <a:stretch>
            <a:fillRect/>
          </a:stretch>
        </p:blipFill>
        <p:spPr bwMode="auto">
          <a:xfrm>
            <a:off x="5148064" y="2204864"/>
            <a:ext cx="3995936" cy="4392488"/>
          </a:xfrm>
          <a:prstGeom prst="rect">
            <a:avLst/>
          </a:prstGeom>
          <a:noFill/>
        </p:spPr>
      </p:pic>
    </p:spTree>
  </p:cSld>
  <p:clrMapOvr>
    <a:masterClrMapping/>
  </p:clrMapOvr>
  <p:transition>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2074"/>
          </a:xfrm>
        </p:spPr>
        <p:txBody>
          <a:bodyPr>
            <a:normAutofit/>
          </a:bodyPr>
          <a:lstStyle/>
          <a:p>
            <a:r>
              <a:rPr lang="hr-HR" sz="1600" dirty="0" smtClean="0"/>
              <a:t>Die Blumen und Früchte</a:t>
            </a:r>
            <a:endParaRPr lang="hr-HR" sz="1600" dirty="0"/>
          </a:p>
        </p:txBody>
      </p:sp>
      <p:pic>
        <p:nvPicPr>
          <p:cNvPr id="2054" name="Picture 6" descr="C:\Users\Korisnik\Pictures\P8280113.JPG"/>
          <p:cNvPicPr>
            <a:picLocks noGrp="1" noChangeAspect="1" noChangeArrowheads="1"/>
          </p:cNvPicPr>
          <p:nvPr>
            <p:ph idx="1"/>
          </p:nvPr>
        </p:nvPicPr>
        <p:blipFill>
          <a:blip r:embed="rId2" cstate="screen"/>
          <a:srcRect/>
          <a:stretch>
            <a:fillRect/>
          </a:stretch>
        </p:blipFill>
        <p:spPr bwMode="auto">
          <a:xfrm>
            <a:off x="4499992" y="836712"/>
            <a:ext cx="4644008" cy="5411688"/>
          </a:xfrm>
          <a:prstGeom prst="rect">
            <a:avLst/>
          </a:prstGeom>
          <a:noFill/>
        </p:spPr>
      </p:pic>
      <p:pic>
        <p:nvPicPr>
          <p:cNvPr id="2055" name="Picture 7" descr="C:\Users\Korisnik\Pictures\P8280114.JPG"/>
          <p:cNvPicPr>
            <a:picLocks noChangeAspect="1" noChangeArrowheads="1"/>
          </p:cNvPicPr>
          <p:nvPr/>
        </p:nvPicPr>
        <p:blipFill>
          <a:blip r:embed="rId3" cstate="screen"/>
          <a:srcRect/>
          <a:stretch>
            <a:fillRect/>
          </a:stretch>
        </p:blipFill>
        <p:spPr bwMode="auto">
          <a:xfrm>
            <a:off x="395536" y="1196752"/>
            <a:ext cx="4464496" cy="4975448"/>
          </a:xfrm>
          <a:prstGeom prst="rect">
            <a:avLst/>
          </a:prstGeom>
          <a:noFill/>
        </p:spPr>
      </p:pic>
    </p:spTree>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78098"/>
          </a:xfrm>
        </p:spPr>
        <p:txBody>
          <a:bodyPr>
            <a:normAutofit/>
          </a:bodyPr>
          <a:lstStyle/>
          <a:p>
            <a:r>
              <a:rPr lang="hr-HR" sz="1600" dirty="0" smtClean="0"/>
              <a:t>Die  Weihnachtsm</a:t>
            </a:r>
            <a:r>
              <a:rPr lang="az-Cyrl-AZ" sz="1600" dirty="0" smtClean="0">
                <a:latin typeface="Times New Roman"/>
                <a:cs typeface="Times New Roman"/>
              </a:rPr>
              <a:t>ӓ</a:t>
            </a:r>
            <a:r>
              <a:rPr lang="hr-HR" sz="1600" dirty="0" smtClean="0"/>
              <a:t>nner waren unabwendbar, aber und die rote Herzen auch.</a:t>
            </a:r>
            <a:endParaRPr lang="hr-HR" sz="1600" dirty="0"/>
          </a:p>
        </p:txBody>
      </p:sp>
      <p:pic>
        <p:nvPicPr>
          <p:cNvPr id="3074" name="Picture 2" descr="C:\Users\Korisnik\Pictures\P8280116.JPG"/>
          <p:cNvPicPr>
            <a:picLocks noGrp="1" noChangeAspect="1" noChangeArrowheads="1"/>
          </p:cNvPicPr>
          <p:nvPr>
            <p:ph idx="1"/>
          </p:nvPr>
        </p:nvPicPr>
        <p:blipFill>
          <a:blip r:embed="rId2" cstate="screen"/>
          <a:srcRect/>
          <a:stretch>
            <a:fillRect/>
          </a:stretch>
        </p:blipFill>
        <p:spPr bwMode="auto">
          <a:xfrm>
            <a:off x="5148064" y="1844824"/>
            <a:ext cx="3995936" cy="4392488"/>
          </a:xfrm>
          <a:prstGeom prst="rect">
            <a:avLst/>
          </a:prstGeom>
          <a:noFill/>
        </p:spPr>
      </p:pic>
      <p:pic>
        <p:nvPicPr>
          <p:cNvPr id="3075" name="Picture 3" descr="C:\Users\Korisnik\Pictures\P8280111.JPG"/>
          <p:cNvPicPr>
            <a:picLocks noChangeAspect="1" noChangeArrowheads="1"/>
          </p:cNvPicPr>
          <p:nvPr/>
        </p:nvPicPr>
        <p:blipFill>
          <a:blip r:embed="rId3" cstate="screen"/>
          <a:srcRect/>
          <a:stretch>
            <a:fillRect/>
          </a:stretch>
        </p:blipFill>
        <p:spPr bwMode="auto">
          <a:xfrm>
            <a:off x="1187624" y="1268760"/>
            <a:ext cx="4536504" cy="5256584"/>
          </a:xfrm>
          <a:prstGeom prst="rect">
            <a:avLst/>
          </a:prstGeom>
          <a:noFill/>
        </p:spPr>
      </p:pic>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000" dirty="0" smtClean="0"/>
              <a:t>Die Eltern m</a:t>
            </a:r>
            <a:r>
              <a:rPr lang="az-Cyrl-AZ" sz="2000" dirty="0" smtClean="0">
                <a:latin typeface="Times New Roman"/>
                <a:cs typeface="Times New Roman"/>
              </a:rPr>
              <a:t>ӧ</a:t>
            </a:r>
            <a:r>
              <a:rPr lang="hr-HR" sz="2000" dirty="0" smtClean="0">
                <a:latin typeface="Times New Roman"/>
                <a:cs typeface="Times New Roman"/>
              </a:rPr>
              <a:t>chten auch die Engel aus Teig machen. Das war etwas schwerer zu machen und die Kinder k</a:t>
            </a:r>
            <a:r>
              <a:rPr lang="az-Cyrl-AZ" sz="2000" dirty="0" smtClean="0">
                <a:latin typeface="Times New Roman"/>
                <a:cs typeface="Times New Roman"/>
              </a:rPr>
              <a:t>ӧ</a:t>
            </a:r>
            <a:r>
              <a:rPr lang="hr-HR" sz="2000" dirty="0" smtClean="0">
                <a:latin typeface="Times New Roman"/>
                <a:cs typeface="Times New Roman"/>
              </a:rPr>
              <a:t>nnten das nicht selbst machen.</a:t>
            </a:r>
            <a:br>
              <a:rPr lang="hr-HR" sz="2000" dirty="0" smtClean="0">
                <a:latin typeface="Times New Roman"/>
                <a:cs typeface="Times New Roman"/>
              </a:rPr>
            </a:br>
            <a:r>
              <a:rPr lang="hr-HR" sz="2000" dirty="0" smtClean="0">
                <a:latin typeface="Times New Roman"/>
                <a:cs typeface="Times New Roman"/>
              </a:rPr>
              <a:t>Die ganze Arbeit dauerte einige Tage und </a:t>
            </a:r>
            <a:r>
              <a:rPr lang="hr-HR" sz="2000" smtClean="0">
                <a:latin typeface="Times New Roman"/>
                <a:cs typeface="Times New Roman"/>
              </a:rPr>
              <a:t>alles war super.</a:t>
            </a:r>
            <a:endParaRPr lang="hr-HR" sz="2000" dirty="0"/>
          </a:p>
        </p:txBody>
      </p:sp>
      <p:pic>
        <p:nvPicPr>
          <p:cNvPr id="4" name="Content Placeholder 3" descr="PC070029 radionica anđeli.JPG"/>
          <p:cNvPicPr>
            <a:picLocks noGrp="1" noChangeAspect="1"/>
          </p:cNvPicPr>
          <p:nvPr>
            <p:ph idx="1"/>
          </p:nvPr>
        </p:nvPicPr>
        <p:blipFill>
          <a:blip r:embed="rId2" cstate="screen"/>
          <a:stretch>
            <a:fillRect/>
          </a:stretch>
        </p:blipFill>
        <p:spPr>
          <a:xfrm>
            <a:off x="1331640" y="1447800"/>
            <a:ext cx="7560840" cy="5149552"/>
          </a:xfrm>
        </p:spPr>
      </p:pic>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1800" dirty="0" smtClean="0"/>
              <a:t>Nach vier Tagen, als die Engel trocken waren, mussten die M</a:t>
            </a:r>
            <a:r>
              <a:rPr lang="az-Cyrl-AZ" sz="1800" dirty="0" smtClean="0">
                <a:latin typeface="Times New Roman"/>
                <a:cs typeface="Times New Roman"/>
              </a:rPr>
              <a:t>ӓ</a:t>
            </a:r>
            <a:r>
              <a:rPr lang="hr-HR" sz="1800" dirty="0" smtClean="0">
                <a:latin typeface="Times New Roman"/>
                <a:cs typeface="Times New Roman"/>
              </a:rPr>
              <a:t>dchen alle Figuren anmalen, und bald sahen sie wundersch</a:t>
            </a:r>
            <a:r>
              <a:rPr lang="az-Cyrl-AZ" sz="1800" dirty="0" smtClean="0">
                <a:latin typeface="Times New Roman"/>
                <a:cs typeface="Times New Roman"/>
              </a:rPr>
              <a:t>ӧ</a:t>
            </a:r>
            <a:r>
              <a:rPr lang="hr-HR" sz="1800" dirty="0" smtClean="0">
                <a:latin typeface="Times New Roman"/>
                <a:cs typeface="Times New Roman"/>
              </a:rPr>
              <a:t>n aus.</a:t>
            </a:r>
            <a:endParaRPr lang="hr-HR" sz="1800" dirty="0"/>
          </a:p>
        </p:txBody>
      </p:sp>
      <p:pic>
        <p:nvPicPr>
          <p:cNvPr id="4" name="Content Placeholder 3" descr="PC120011 anđeli.JPG"/>
          <p:cNvPicPr>
            <a:picLocks noGrp="1" noChangeAspect="1"/>
          </p:cNvPicPr>
          <p:nvPr>
            <p:ph idx="1"/>
          </p:nvPr>
        </p:nvPicPr>
        <p:blipFill>
          <a:blip r:embed="rId2" cstate="screen"/>
          <a:stretch>
            <a:fillRect/>
          </a:stretch>
        </p:blipFill>
        <p:spPr>
          <a:xfrm>
            <a:off x="1976897" y="1844824"/>
            <a:ext cx="6699559" cy="5013176"/>
          </a:xfrm>
        </p:spPr>
      </p:pic>
    </p:spTree>
  </p:cSld>
  <p:clrMapOvr>
    <a:masterClrMapping/>
  </p:clrMapOvr>
  <p:transition>
    <p:wheel spokes="2"/>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TotalTime>
  <Words>294</Words>
  <Application>Microsoft Office PowerPoint</Application>
  <PresentationFormat>Prikaz na zaslonu (4:3)</PresentationFormat>
  <Paragraphs>13</Paragraphs>
  <Slides>12</Slides>
  <Notes>0</Notes>
  <HiddenSlides>0</HiddenSlides>
  <MMClips>0</MMClips>
  <ScaleCrop>false</ScaleCrop>
  <HeadingPairs>
    <vt:vector size="4" baseType="variant">
      <vt:variant>
        <vt:lpstr>Tema</vt:lpstr>
      </vt:variant>
      <vt:variant>
        <vt:i4>1</vt:i4>
      </vt:variant>
      <vt:variant>
        <vt:lpstr>Naslovi slajdova</vt:lpstr>
      </vt:variant>
      <vt:variant>
        <vt:i4>12</vt:i4>
      </vt:variant>
    </vt:vector>
  </HeadingPairs>
  <TitlesOfParts>
    <vt:vector size="13" baseType="lpstr">
      <vt:lpstr>Solstice</vt:lpstr>
      <vt:lpstr>WEICHNACHTSSCMUCK</vt:lpstr>
      <vt:lpstr>Vom 6. bis 10. Dezember machten wir dasWeihnachtsschmuck für unseren Weihnachtsmarkt. Wir mӧchten der Schmuck wie in der Vergangenheit machen, vom Teig und Holz. Wir besorgten alles was wir brauchen und machten uns an die Arbeit. Zuerst machten wir die schӧne Bilder auf dem Holz. Dafür brauchten wir kleine Holzstücke, Wasserfarbe, Servietten mit Weihnachtsmotiven, Kleber, Holzlack und Pinsel. In einigen Tagen waren unsere Bilder fertig.</vt:lpstr>
      <vt:lpstr>Alle waren zufrieden und bekamen Lust für andere Arbeit.</vt:lpstr>
      <vt:lpstr>Mit Hilfe unserer Eltern wollten wir Weihnachtsschmuck aus Teig machen. Dafür brauchten wir Mehl, Salz, Wasser, Wasserfarben, Pinsel, verschiedene Model, und etwas für den Putz. </vt:lpstr>
      <vt:lpstr>Bald entstanden kleine Weihnachtsbӓume, Herzen, Blumen...., Noch alles abtrocknen, dann anmalen, lackieren und fertig.</vt:lpstr>
      <vt:lpstr>Die Blumen und Früchte</vt:lpstr>
      <vt:lpstr>Die  Weihnachtsmӓnner waren unabwendbar, aber und die rote Herzen auch.</vt:lpstr>
      <vt:lpstr>Die Eltern mӧchten auch die Engel aus Teig machen. Das war etwas schwerer zu machen und die Kinder kӧnnten das nicht selbst machen. Die ganze Arbeit dauerte einige Tage und alles war super.</vt:lpstr>
      <vt:lpstr>Nach vier Tagen, als die Engel trocken waren, mussten die Mӓdchen alle Figuren anmalen, und bald sahen sie wunderschӧn aus.</vt:lpstr>
      <vt:lpstr>Die Engel sollten wir noch lakieren und mit bunten, glӓnzenden Perlen schmücken. Alles ist für unseren Weihnachtsmarkt in der Schule bereit. Alle sind willkommen! ! !</vt:lpstr>
      <vt:lpstr>In der Schulvorhalle stellten wir die Schulbӓnke. Die Schüler haben sie geschmückt und aller Weihnachtsschmuck war da. Der Verkauf konnte beginnen.</vt:lpstr>
      <vt:lpstr>Die Klasse 8. c war sehr fleißig, und natürlich mit der Hilfe ihrer Mütter.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Korisnik</dc:creator>
  <cp:lastModifiedBy>Kaja</cp:lastModifiedBy>
  <cp:revision>28</cp:revision>
  <dcterms:created xsi:type="dcterms:W3CDTF">2012-12-16T21:52:49Z</dcterms:created>
  <dcterms:modified xsi:type="dcterms:W3CDTF">2013-01-03T15:46:04Z</dcterms:modified>
</cp:coreProperties>
</file>