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29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96AC-5110-41D5-856F-00CAC7D22387}" type="datetimeFigureOut">
              <a:rPr lang="sr-Latn-CS" smtClean="0"/>
              <a:pPr/>
              <a:t>7.1.2014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6C4E-CFF8-452F-9775-31A8B520D2C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96AC-5110-41D5-856F-00CAC7D22387}" type="datetimeFigureOut">
              <a:rPr lang="sr-Latn-CS" smtClean="0"/>
              <a:pPr/>
              <a:t>7.1.2014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6C4E-CFF8-452F-9775-31A8B520D2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96AC-5110-41D5-856F-00CAC7D22387}" type="datetimeFigureOut">
              <a:rPr lang="sr-Latn-CS" smtClean="0"/>
              <a:pPr/>
              <a:t>7.1.2014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6C4E-CFF8-452F-9775-31A8B520D2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96AC-5110-41D5-856F-00CAC7D22387}" type="datetimeFigureOut">
              <a:rPr lang="sr-Latn-CS" smtClean="0"/>
              <a:pPr/>
              <a:t>7.1.2014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6C4E-CFF8-452F-9775-31A8B520D2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96AC-5110-41D5-856F-00CAC7D22387}" type="datetimeFigureOut">
              <a:rPr lang="sr-Latn-CS" smtClean="0"/>
              <a:pPr/>
              <a:t>7.1.2014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9C76C4E-CFF8-452F-9775-31A8B520D2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96AC-5110-41D5-856F-00CAC7D22387}" type="datetimeFigureOut">
              <a:rPr lang="sr-Latn-CS" smtClean="0"/>
              <a:pPr/>
              <a:t>7.1.2014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6C4E-CFF8-452F-9775-31A8B520D2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96AC-5110-41D5-856F-00CAC7D22387}" type="datetimeFigureOut">
              <a:rPr lang="sr-Latn-CS" smtClean="0"/>
              <a:pPr/>
              <a:t>7.1.2014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6C4E-CFF8-452F-9775-31A8B520D2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96AC-5110-41D5-856F-00CAC7D22387}" type="datetimeFigureOut">
              <a:rPr lang="sr-Latn-CS" smtClean="0"/>
              <a:pPr/>
              <a:t>7.1.2014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6C4E-CFF8-452F-9775-31A8B520D2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96AC-5110-41D5-856F-00CAC7D22387}" type="datetimeFigureOut">
              <a:rPr lang="sr-Latn-CS" smtClean="0"/>
              <a:pPr/>
              <a:t>7.1.2014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6C4E-CFF8-452F-9775-31A8B520D2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96AC-5110-41D5-856F-00CAC7D22387}" type="datetimeFigureOut">
              <a:rPr lang="sr-Latn-CS" smtClean="0"/>
              <a:pPr/>
              <a:t>7.1.2014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6C4E-CFF8-452F-9775-31A8B520D2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Pritisnite ikonu za dodavanje slike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96AC-5110-41D5-856F-00CAC7D22387}" type="datetimeFigureOut">
              <a:rPr lang="sr-Latn-CS" smtClean="0"/>
              <a:pPr/>
              <a:t>7.1.2014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6C4E-CFF8-452F-9775-31A8B520D2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FF96AC-5110-41D5-856F-00CAC7D22387}" type="datetimeFigureOut">
              <a:rPr lang="sr-Latn-CS" smtClean="0"/>
              <a:pPr/>
              <a:t>7.1.2014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C76C4E-CFF8-452F-9775-31A8B520D2C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ga\Desktop\DAVOR\likovni\iainwoodhousedjela1_jpg_1358805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8429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928826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hr-HR" sz="4000" b="1" dirty="0" smtClean="0">
                <a:solidFill>
                  <a:schemeClr val="tx1"/>
                </a:solidFill>
                <a:effectLst/>
                <a:latin typeface="Gill Sans Ultra Bold" pitchFamily="34" charset="-18"/>
              </a:rPr>
              <a:t>TRAGANJE  ZA  MOTIVOM  STABLA  U  LIKOVNOJ  </a:t>
            </a:r>
            <a:r>
              <a:rPr lang="hr-HR" sz="4000" b="0" dirty="0" smtClean="0">
                <a:solidFill>
                  <a:schemeClr val="tx1"/>
                </a:solidFill>
                <a:effectLst/>
                <a:latin typeface="Gill Sans Ultra Bold" pitchFamily="34" charset="-18"/>
              </a:rPr>
              <a:t>UMJETNOSTI</a:t>
            </a:r>
            <a:endParaRPr lang="hr-HR" sz="4000" b="0" dirty="0">
              <a:solidFill>
                <a:schemeClr val="tx1"/>
              </a:solidFill>
              <a:effectLst/>
              <a:latin typeface="Gill Sans Ul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r-HR" sz="4000" dirty="0" smtClean="0">
              <a:latin typeface="Brush Script MT" pitchFamily="66" charset="0"/>
            </a:endParaRPr>
          </a:p>
          <a:p>
            <a:r>
              <a:rPr lang="hr-HR" sz="4400" dirty="0" err="1" smtClean="0">
                <a:latin typeface="Brush Script MT" pitchFamily="66" charset="0"/>
              </a:rPr>
              <a:t>Comenius</a:t>
            </a:r>
            <a:r>
              <a:rPr lang="hr-HR" sz="4400" dirty="0" smtClean="0">
                <a:latin typeface="Brush Script MT" pitchFamily="66" charset="0"/>
              </a:rPr>
              <a:t> projekt</a:t>
            </a:r>
            <a:endParaRPr lang="hr-HR" sz="4400" dirty="0">
              <a:latin typeface="Brush Script MT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b="1" i="1" dirty="0" smtClean="0"/>
              <a:t>Vladimir Becić- slikar hrvatske moderne umjetnosti također slika drvo</a:t>
            </a:r>
            <a:endParaRPr lang="hr-HR" b="1" i="1" dirty="0"/>
          </a:p>
        </p:txBody>
      </p:sp>
      <p:pic>
        <p:nvPicPr>
          <p:cNvPr id="5" name="Rezervirano mjesto sadržaja 4" descr="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14678" y="3143248"/>
            <a:ext cx="4824418" cy="3344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</p:spPr>
        <p:txBody>
          <a:bodyPr>
            <a:normAutofit/>
          </a:bodyPr>
          <a:lstStyle/>
          <a:p>
            <a:r>
              <a:rPr lang="hr-HR" sz="2800" b="1" i="1" dirty="0" smtClean="0"/>
              <a:t>Kiparu Šimi </a:t>
            </a:r>
            <a:r>
              <a:rPr lang="hr-HR" sz="2800" b="1" i="1" dirty="0" err="1" smtClean="0"/>
              <a:t>Vulasu</a:t>
            </a:r>
            <a:r>
              <a:rPr lang="hr-HR" sz="2800" b="1" i="1" dirty="0" smtClean="0"/>
              <a:t> omiljeni kiparski materijal je drvo</a:t>
            </a:r>
            <a:endParaRPr lang="hr-HR" sz="2800" b="1" i="1" dirty="0"/>
          </a:p>
        </p:txBody>
      </p:sp>
      <p:pic>
        <p:nvPicPr>
          <p:cNvPr id="5" name="Rezervirano mjesto sadržaja 4" descr="29320131043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214422"/>
            <a:ext cx="3214710" cy="470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800" b="1" i="1" dirty="0" smtClean="0"/>
              <a:t>Drvorez je grafička tehnika, a drvo služi kao podloga ili matrica</a:t>
            </a:r>
            <a:endParaRPr lang="hr-HR" sz="2800" b="1" i="1" dirty="0"/>
          </a:p>
        </p:txBody>
      </p:sp>
      <p:pic>
        <p:nvPicPr>
          <p:cNvPr id="5" name="Rezervirano mjesto sadržaja 4" descr="japan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357298"/>
            <a:ext cx="3093910" cy="4407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2428893"/>
          </a:xfrm>
        </p:spPr>
        <p:txBody>
          <a:bodyPr/>
          <a:lstStyle/>
          <a:p>
            <a:r>
              <a:rPr lang="hr-HR" b="1" i="1" dirty="0" smtClean="0"/>
              <a:t>Kinesko tradicionalni slikarstvo- često njeguje motiv drveta (osobito drvo trešnje)</a:t>
            </a:r>
            <a:endParaRPr lang="hr-HR" b="1" i="1" dirty="0"/>
          </a:p>
        </p:txBody>
      </p:sp>
      <p:pic>
        <p:nvPicPr>
          <p:cNvPr id="5" name="Rezervirano mjesto sadržaja 4" descr="220px-Ma_Lin_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4" y="357166"/>
            <a:ext cx="3214710" cy="423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Inga\Desktop\DAVOR\likovni\peinture.ph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14752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jagram toka: Spremljeni podaci 7"/>
          <p:cNvSpPr/>
          <p:nvPr/>
        </p:nvSpPr>
        <p:spPr>
          <a:xfrm>
            <a:off x="1142976" y="3929066"/>
            <a:ext cx="1214446" cy="1827094"/>
          </a:xfrm>
          <a:prstGeom prst="flowChartOnlineStorage">
            <a:avLst/>
          </a:prstGeom>
          <a:solidFill>
            <a:srgbClr val="472905"/>
          </a:solidFill>
          <a:ln>
            <a:solidFill>
              <a:srgbClr val="472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ijagram toka: Spremljeni podaci 6"/>
          <p:cNvSpPr/>
          <p:nvPr/>
        </p:nvSpPr>
        <p:spPr>
          <a:xfrm rot="2526285">
            <a:off x="2175696" y="2676402"/>
            <a:ext cx="645063" cy="1680144"/>
          </a:xfrm>
          <a:prstGeom prst="flowChartOnlineStorage">
            <a:avLst/>
          </a:prstGeom>
          <a:solidFill>
            <a:srgbClr val="472905"/>
          </a:solidFill>
          <a:ln>
            <a:solidFill>
              <a:srgbClr val="472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Dijagram toka: Spremljeni podaci 5"/>
          <p:cNvSpPr/>
          <p:nvPr/>
        </p:nvSpPr>
        <p:spPr>
          <a:xfrm>
            <a:off x="1214414" y="2428868"/>
            <a:ext cx="571504" cy="1643074"/>
          </a:xfrm>
          <a:prstGeom prst="flowChartOnlineStorage">
            <a:avLst/>
          </a:prstGeom>
          <a:solidFill>
            <a:srgbClr val="472905"/>
          </a:solidFill>
          <a:ln>
            <a:solidFill>
              <a:srgbClr val="472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700342"/>
          </a:xfrm>
          <a:noFill/>
        </p:spPr>
        <p:txBody>
          <a:bodyPr>
            <a:normAutofit/>
          </a:bodyPr>
          <a:lstStyle/>
          <a:p>
            <a:r>
              <a:rPr lang="hr-HR" sz="8800" i="1" dirty="0" smtClean="0">
                <a:solidFill>
                  <a:srgbClr val="92D050"/>
                </a:solidFill>
                <a:latin typeface="Jokerman" pitchFamily="82" charset="0"/>
              </a:rPr>
              <a:t>               kraj</a:t>
            </a:r>
            <a:endParaRPr lang="hr-HR" sz="8800" i="1" dirty="0">
              <a:solidFill>
                <a:srgbClr val="92D050"/>
              </a:solidFill>
              <a:latin typeface="Jokerman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57422" y="5357826"/>
            <a:ext cx="6072230" cy="1214446"/>
          </a:xfrm>
        </p:spPr>
        <p:txBody>
          <a:bodyPr>
            <a:normAutofit/>
          </a:bodyPr>
          <a:lstStyle/>
          <a:p>
            <a:pPr algn="r"/>
            <a:r>
              <a:rPr lang="hr-HR" sz="2400" i="1" dirty="0" smtClean="0">
                <a:solidFill>
                  <a:srgbClr val="472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Učenik: Davor Bilić</a:t>
            </a:r>
          </a:p>
          <a:p>
            <a:pPr algn="r"/>
            <a:r>
              <a:rPr lang="hr-HR" sz="2400" i="1" dirty="0" smtClean="0">
                <a:solidFill>
                  <a:srgbClr val="472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Mentor: Kata Korica-Božić</a:t>
            </a:r>
            <a:endParaRPr lang="hr-HR" sz="2400" i="1" dirty="0">
              <a:solidFill>
                <a:srgbClr val="472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Oblak 4"/>
          <p:cNvSpPr/>
          <p:nvPr/>
        </p:nvSpPr>
        <p:spPr>
          <a:xfrm>
            <a:off x="2571736" y="1714488"/>
            <a:ext cx="2357454" cy="1928826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Oblak 3"/>
          <p:cNvSpPr/>
          <p:nvPr/>
        </p:nvSpPr>
        <p:spPr>
          <a:xfrm>
            <a:off x="214282" y="642918"/>
            <a:ext cx="3429024" cy="214314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5286412" cy="4525963"/>
          </a:xfrm>
        </p:spPr>
        <p:txBody>
          <a:bodyPr>
            <a:normAutofit/>
          </a:bodyPr>
          <a:lstStyle/>
          <a:p>
            <a:r>
              <a:rPr lang="hr-HR" sz="2400" b="1" i="1" dirty="0" smtClean="0"/>
              <a:t>S potragom započinjem od stropa veličanstvene Sikstinske kapele u Vatikanu, gdje je veliki renesansni umjetnik </a:t>
            </a:r>
            <a:r>
              <a:rPr lang="hr-HR" sz="2400" b="1" i="1" dirty="0" err="1" smtClean="0"/>
              <a:t>Michelangelo</a:t>
            </a:r>
            <a:r>
              <a:rPr lang="hr-HR" sz="2400" b="1" i="1" dirty="0" smtClean="0"/>
              <a:t> naslikao Adama i Evu. U sredini slike je stablo oko kojeg je omotana zmija. To je freska koja je monumentalna ne samo zbog svoje veličina, nego i zbog načina na koji je naslikano.  </a:t>
            </a:r>
          </a:p>
        </p:txBody>
      </p:sp>
      <p:pic>
        <p:nvPicPr>
          <p:cNvPr id="5" name="Rezervirano mjesto sadržaja 4" descr="16. Michelangelo - Adam And Eve (Sistine Chapel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8" y="2285992"/>
            <a:ext cx="3200400" cy="30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15409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86304" cy="4525963"/>
          </a:xfrm>
        </p:spPr>
        <p:txBody>
          <a:bodyPr/>
          <a:lstStyle/>
          <a:p>
            <a:r>
              <a:rPr lang="hr-HR" b="1" i="1" dirty="0" smtClean="0"/>
              <a:t>Nakon zlatnih pozadina na slikama u srednjovjekovnom slikarstvu, rano renesansni slikar </a:t>
            </a:r>
            <a:r>
              <a:rPr lang="hr-HR" b="1" i="1" dirty="0" err="1" smtClean="0"/>
              <a:t>Giotto</a:t>
            </a:r>
            <a:r>
              <a:rPr lang="hr-HR" b="1" i="1" dirty="0" smtClean="0"/>
              <a:t> na zidovima bazilike u Assisiju</a:t>
            </a:r>
            <a:r>
              <a:rPr lang="hr-HR" b="1" i="1" dirty="0"/>
              <a:t> </a:t>
            </a:r>
            <a:r>
              <a:rPr lang="hr-HR" b="1" i="1" dirty="0" smtClean="0"/>
              <a:t>(Italija),  slika freske posvećujući pažnju motivu stabla</a:t>
            </a:r>
            <a:endParaRPr lang="hr-HR" b="1" i="1" dirty="0"/>
          </a:p>
        </p:txBody>
      </p:sp>
      <p:pic>
        <p:nvPicPr>
          <p:cNvPr id="5" name="Rezervirano mjesto sadržaja 4" descr="Paris Louvre Painting 1295-1300 Giotto di Bondone - St Francis Preaching To The Bird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749" y="1928802"/>
            <a:ext cx="3962251" cy="3707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757742" cy="3429025"/>
          </a:xfrm>
        </p:spPr>
        <p:txBody>
          <a:bodyPr/>
          <a:lstStyle/>
          <a:p>
            <a:r>
              <a:rPr lang="hr-HR" b="1" i="1" dirty="0" err="1" smtClean="0"/>
              <a:t>Nicolas</a:t>
            </a:r>
            <a:r>
              <a:rPr lang="hr-HR" b="1" i="1" dirty="0" smtClean="0"/>
              <a:t> </a:t>
            </a:r>
            <a:r>
              <a:rPr lang="hr-HR" b="1" i="1" dirty="0" err="1" smtClean="0"/>
              <a:t>Poussin</a:t>
            </a:r>
            <a:r>
              <a:rPr lang="hr-HR" b="1" i="1" dirty="0" smtClean="0"/>
              <a:t>- najvažniji francuski slikar 17.stoljeća u svojim lirskim pejzažima često slika motiv drveta, stabla u svim godišnjim dobima</a:t>
            </a:r>
            <a:endParaRPr lang="hr-HR" b="1" i="1" dirty="0"/>
          </a:p>
        </p:txBody>
      </p:sp>
      <p:pic>
        <p:nvPicPr>
          <p:cNvPr id="5" name="Rezervirano mjesto sadržaja 4" descr="Four-seasons-autum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7818" y="928670"/>
            <a:ext cx="350046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Inga\Desktop\DAVOR\likovni\winter-the-flood-166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929066"/>
            <a:ext cx="421484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57742" cy="4525963"/>
          </a:xfrm>
        </p:spPr>
        <p:txBody>
          <a:bodyPr/>
          <a:lstStyle/>
          <a:p>
            <a:r>
              <a:rPr lang="hr-HR" b="1" i="1" dirty="0" err="1" smtClean="0"/>
              <a:t>Rembreandt</a:t>
            </a:r>
            <a:r>
              <a:rPr lang="hr-HR" b="1" i="1" dirty="0" smtClean="0"/>
              <a:t>  van </a:t>
            </a:r>
            <a:r>
              <a:rPr lang="hr-HR" b="1" i="1" dirty="0" err="1" smtClean="0"/>
              <a:t>Rijn</a:t>
            </a:r>
            <a:r>
              <a:rPr lang="hr-HR" b="1" i="1" dirty="0" smtClean="0"/>
              <a:t>- najvažniji nizozemski barokni slikar 17.stoljeća slika stabla u prelijepim svijetlim i tamnim tonovima boja</a:t>
            </a:r>
          </a:p>
          <a:p>
            <a:endParaRPr lang="hr-HR" b="1" i="1" dirty="0"/>
          </a:p>
          <a:p>
            <a:r>
              <a:rPr lang="hr-HR" b="1" i="1" dirty="0" smtClean="0"/>
              <a:t>Motiv stabla prisutan je i na njegovim bakropisima</a:t>
            </a:r>
            <a:endParaRPr lang="hr-HR" b="1" i="1" dirty="0"/>
          </a:p>
        </p:txBody>
      </p:sp>
      <p:pic>
        <p:nvPicPr>
          <p:cNvPr id="5" name="Rezervirano mjesto sadržaja 4" descr="Diana-and-her-Nymphs-Bathing,-with-Actaeon-and-Callis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428604"/>
            <a:ext cx="3786213" cy="321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Inga\Desktop\DAVOR\likovni\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929066"/>
            <a:ext cx="3571892" cy="270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1924" cy="4525963"/>
          </a:xfrm>
        </p:spPr>
        <p:txBody>
          <a:bodyPr>
            <a:normAutofit/>
          </a:bodyPr>
          <a:lstStyle/>
          <a:p>
            <a:r>
              <a:rPr lang="hr-HR" sz="2800" b="1" i="1" dirty="0" smtClean="0"/>
              <a:t>Vincent van Gogh- </a:t>
            </a:r>
            <a:r>
              <a:rPr lang="hr-HR" sz="2800" b="1" i="1" dirty="0" err="1" smtClean="0"/>
              <a:t>postimpresionističi</a:t>
            </a:r>
            <a:r>
              <a:rPr lang="hr-HR" sz="2800" b="1" i="1" dirty="0" smtClean="0"/>
              <a:t> nizozemski slikar u zakovitlanom ritmu poteza slika čemprese </a:t>
            </a:r>
            <a:endParaRPr lang="hr-HR" sz="2800" b="1" i="1" dirty="0"/>
          </a:p>
        </p:txBody>
      </p:sp>
      <p:pic>
        <p:nvPicPr>
          <p:cNvPr id="5" name="Rezervirano mjesto sadržaja 4" descr="Zvjezdana noc (Van Gogh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7305" y="2214554"/>
            <a:ext cx="4137207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6043626" cy="1471610"/>
          </a:xfrm>
        </p:spPr>
        <p:txBody>
          <a:bodyPr/>
          <a:lstStyle/>
          <a:p>
            <a:r>
              <a:rPr lang="hr-HR" b="1" i="1" dirty="0" err="1" smtClean="0"/>
              <a:t>Maurice</a:t>
            </a:r>
            <a:r>
              <a:rPr lang="hr-HR" b="1" i="1" dirty="0" smtClean="0"/>
              <a:t> de </a:t>
            </a:r>
            <a:r>
              <a:rPr lang="hr-HR" b="1" i="1" dirty="0" err="1" smtClean="0"/>
              <a:t>Vlaminck</a:t>
            </a:r>
            <a:r>
              <a:rPr lang="hr-HR" b="1" i="1" dirty="0" smtClean="0"/>
              <a:t>- francuski slikar moderno slika motiv stabla kolorističkom perspektivom </a:t>
            </a:r>
            <a:endParaRPr lang="hr-HR" b="1" i="1" dirty="0"/>
          </a:p>
        </p:txBody>
      </p:sp>
      <p:pic>
        <p:nvPicPr>
          <p:cNvPr id="5" name="Rezervirano mjesto sadržaja 4" descr="the-orchard-19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868" y="3214686"/>
            <a:ext cx="4214842" cy="3197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6115064" cy="1757361"/>
          </a:xfrm>
        </p:spPr>
        <p:txBody>
          <a:bodyPr/>
          <a:lstStyle/>
          <a:p>
            <a:r>
              <a:rPr lang="hr-HR" b="1" i="1" dirty="0" smtClean="0"/>
              <a:t>Ivan Generalić- začetnik suvremene hrvatske naivne umjetnosti slika na staklu uljanim bojama, motive stabla </a:t>
            </a:r>
            <a:endParaRPr lang="hr-HR" b="1" i="1" dirty="0"/>
          </a:p>
        </p:txBody>
      </p:sp>
      <p:pic>
        <p:nvPicPr>
          <p:cNvPr id="5" name="Rezervirano mjesto sadržaja 4" descr="Ivan Generalic (Croatian, 1914-1992) «The deer wedding» 19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143239" y="3286124"/>
            <a:ext cx="4831085" cy="315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00420" cy="4525963"/>
          </a:xfrm>
        </p:spPr>
        <p:txBody>
          <a:bodyPr/>
          <a:lstStyle/>
          <a:p>
            <a:r>
              <a:rPr lang="hr-HR" b="1" i="1" dirty="0" smtClean="0"/>
              <a:t>Miroslav Kraljević- hrvatski slikar moderne umjetnosti, slika stabla  u parku</a:t>
            </a:r>
            <a:endParaRPr lang="hr-HR" b="1" i="1" dirty="0"/>
          </a:p>
        </p:txBody>
      </p:sp>
      <p:pic>
        <p:nvPicPr>
          <p:cNvPr id="5" name="Rezervirano mjesto sadržaja 4" descr="kraljevi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9058" y="2214554"/>
            <a:ext cx="4390894" cy="3538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199</TotalTime>
  <Words>236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Vrh</vt:lpstr>
      <vt:lpstr>TRAGANJE  ZA  MOTIVOM  STABLA  U  LIKOVNOJ  UMJETNOSTI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              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TRAGANJE  ZA  MOTIVOM  STABLA  U  LIKOVNOJ  UMJETNOSTI</dc:title>
  <dc:creator>Inga</dc:creator>
  <cp:lastModifiedBy>Mirna</cp:lastModifiedBy>
  <cp:revision>19</cp:revision>
  <dcterms:created xsi:type="dcterms:W3CDTF">2014-01-02T16:52:20Z</dcterms:created>
  <dcterms:modified xsi:type="dcterms:W3CDTF">2014-01-07T20:25:11Z</dcterms:modified>
</cp:coreProperties>
</file>